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80" r:id="rId11"/>
    <p:sldId id="266" r:id="rId12"/>
    <p:sldId id="263" r:id="rId13"/>
    <p:sldId id="267" r:id="rId14"/>
    <p:sldId id="268" r:id="rId15"/>
    <p:sldId id="270" r:id="rId16"/>
    <p:sldId id="271" r:id="rId17"/>
    <p:sldId id="282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1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ysm\Dropbox\Molly%20-%20Alys\Database\parcel%20observation%20database\Updated_2022%20STEPS%20Parcels%20with%20Structures%20Data%20Bas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Distribution of Overall Condition  </a:t>
            </a:r>
          </a:p>
          <a:p>
            <a:pPr>
              <a:defRPr sz="2400" b="1"/>
            </a:pPr>
            <a:r>
              <a:rPr lang="en-US" sz="2400" b="1"/>
              <a:t>of Structures in 2022 | Ovid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'D. Wood'!$Y$76:$Y$80</c:f>
              <c:strCache>
                <c:ptCount val="5"/>
                <c:pt idx="0">
                  <c:v>Good and needs no maintenance or repair</c:v>
                </c:pt>
                <c:pt idx="1">
                  <c:v>Needs minor repairs only</c:v>
                </c:pt>
                <c:pt idx="2">
                  <c:v>Requires a limited number of major repairs</c:v>
                </c:pt>
                <c:pt idx="3">
                  <c:v>Requires comprehensive renovation</c:v>
                </c:pt>
                <c:pt idx="4">
                  <c:v>Dilapidated and not able to be repaired or renovated</c:v>
                </c:pt>
              </c:strCache>
            </c:strRef>
          </c:cat>
          <c:val>
            <c:numRef>
              <c:f>'D. Wood'!$Z$76:$Z$80</c:f>
              <c:numCache>
                <c:formatCode>General</c:formatCode>
                <c:ptCount val="5"/>
                <c:pt idx="0">
                  <c:v>23</c:v>
                </c:pt>
                <c:pt idx="1">
                  <c:v>24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3-477A-ABEA-8F6226480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84140111"/>
        <c:axId val="1116064383"/>
      </c:barChart>
      <c:catAx>
        <c:axId val="128414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064383"/>
        <c:crosses val="autoZero"/>
        <c:auto val="1"/>
        <c:lblAlgn val="ctr"/>
        <c:lblOffset val="100"/>
        <c:noMultiLvlLbl val="0"/>
      </c:catAx>
      <c:valAx>
        <c:axId val="111606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414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Distribution</a:t>
            </a:r>
            <a:r>
              <a:rPr lang="en-US" sz="2400" b="1" baseline="0" dirty="0"/>
              <a:t> of Overall Attractiveness of Structures in 2022 | Ovid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71273302375661"/>
          <c:y val="0.34423509561304838"/>
          <c:w val="0.70805286358435959"/>
          <c:h val="0.544287589051368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'D. Wood'!$AB$76:$AB$78</c:f>
              <c:strCache>
                <c:ptCount val="3"/>
                <c:pt idx="0">
                  <c:v>Lots of visual appeal</c:v>
                </c:pt>
                <c:pt idx="1">
                  <c:v>Some visual appeal</c:v>
                </c:pt>
                <c:pt idx="2">
                  <c:v>Little or no visual appeal</c:v>
                </c:pt>
              </c:strCache>
            </c:strRef>
          </c:cat>
          <c:val>
            <c:numRef>
              <c:f>'D. Wood'!$AC$76:$AC$78</c:f>
              <c:numCache>
                <c:formatCode>General</c:formatCode>
                <c:ptCount val="3"/>
                <c:pt idx="0">
                  <c:v>18</c:v>
                </c:pt>
                <c:pt idx="1">
                  <c:v>25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4-46F0-B6BB-AF7F725AF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76890495"/>
        <c:axId val="1122827599"/>
      </c:barChart>
      <c:catAx>
        <c:axId val="127689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827599"/>
        <c:crosses val="autoZero"/>
        <c:auto val="1"/>
        <c:lblAlgn val="ctr"/>
        <c:lblOffset val="100"/>
        <c:noMultiLvlLbl val="0"/>
      </c:catAx>
      <c:valAx>
        <c:axId val="11228275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689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Distribution of Overall Condition  </a:t>
            </a:r>
          </a:p>
          <a:p>
            <a:pPr>
              <a:defRPr sz="2400" b="1"/>
            </a:pPr>
            <a:r>
              <a:rPr lang="en-US" sz="2400" b="1"/>
              <a:t>of Structures in 2022 | Lodi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'Jean &amp; Tony'!$X$58:$X$61</c:f>
              <c:strCache>
                <c:ptCount val="4"/>
                <c:pt idx="0">
                  <c:v>Good and needs no maintenance or repair</c:v>
                </c:pt>
                <c:pt idx="1">
                  <c:v>Needs minor repairs only</c:v>
                </c:pt>
                <c:pt idx="2">
                  <c:v>Requires a limited number of major repairs</c:v>
                </c:pt>
                <c:pt idx="3">
                  <c:v>Requires comprehensive renovation</c:v>
                </c:pt>
              </c:strCache>
            </c:strRef>
          </c:cat>
          <c:val>
            <c:numRef>
              <c:f>'Jean &amp; Tony'!$Y$58:$Y$61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9F-4A54-84E5-5EE8EB585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84140111"/>
        <c:axId val="1116064383"/>
      </c:barChart>
      <c:catAx>
        <c:axId val="128414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064383"/>
        <c:crosses val="autoZero"/>
        <c:auto val="1"/>
        <c:lblAlgn val="ctr"/>
        <c:lblOffset val="100"/>
        <c:noMultiLvlLbl val="0"/>
      </c:catAx>
      <c:valAx>
        <c:axId val="111606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414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Distribution</a:t>
            </a:r>
            <a:r>
              <a:rPr lang="en-US" sz="2400" b="1" baseline="0"/>
              <a:t> of Overall Attractiveness of Structures </a:t>
            </a:r>
          </a:p>
          <a:p>
            <a:pPr>
              <a:defRPr sz="2400"/>
            </a:pPr>
            <a:r>
              <a:rPr lang="en-US" sz="2400" b="1" baseline="0"/>
              <a:t>in 2022 | Lodi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9736294240111"/>
          <c:y val="0.46382952130983629"/>
          <c:w val="0.76173953273189909"/>
          <c:h val="0.422016622922134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'Jean &amp; Tony'!$AA$58:$AA$60</c:f>
              <c:strCache>
                <c:ptCount val="3"/>
                <c:pt idx="0">
                  <c:v>Lots of visual appeal</c:v>
                </c:pt>
                <c:pt idx="1">
                  <c:v>Some visual appeal</c:v>
                </c:pt>
                <c:pt idx="2">
                  <c:v>Little or no visual appeal</c:v>
                </c:pt>
              </c:strCache>
            </c:strRef>
          </c:cat>
          <c:val>
            <c:numRef>
              <c:f>'Jean &amp; Tony'!$AB$58:$AB$60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F-4A43-B970-55A6CB395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76890495"/>
        <c:axId val="1122827599"/>
      </c:barChart>
      <c:catAx>
        <c:axId val="127689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827599"/>
        <c:crosses val="autoZero"/>
        <c:auto val="1"/>
        <c:lblAlgn val="ctr"/>
        <c:lblOffset val="100"/>
        <c:noMultiLvlLbl val="0"/>
      </c:catAx>
      <c:valAx>
        <c:axId val="11228275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689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Distribution of Overall Condition  </a:t>
            </a:r>
          </a:p>
          <a:p>
            <a:pPr>
              <a:defRPr sz="2400" b="1"/>
            </a:pPr>
            <a:r>
              <a:rPr lang="en-US" sz="2400" b="1"/>
              <a:t>of Structures in 2022 | Interlaken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'Jean &amp; Tony'!$X$4:$X$7</c:f>
              <c:strCache>
                <c:ptCount val="4"/>
                <c:pt idx="0">
                  <c:v>Good and needs no maintenance or repair</c:v>
                </c:pt>
                <c:pt idx="1">
                  <c:v>Needs minor repairs only</c:v>
                </c:pt>
                <c:pt idx="2">
                  <c:v>Requires a limited number of major repairs</c:v>
                </c:pt>
                <c:pt idx="3">
                  <c:v>Requires comprehensive renovation</c:v>
                </c:pt>
              </c:strCache>
            </c:strRef>
          </c:cat>
          <c:val>
            <c:numRef>
              <c:f>'Jean &amp; Tony'!$Y$4:$Y$7</c:f>
              <c:numCache>
                <c:formatCode>General</c:formatCode>
                <c:ptCount val="4"/>
                <c:pt idx="0">
                  <c:v>27</c:v>
                </c:pt>
                <c:pt idx="1">
                  <c:v>6</c:v>
                </c:pt>
                <c:pt idx="2">
                  <c:v>13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F-468B-ABD7-193F64D0C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84140111"/>
        <c:axId val="1116064383"/>
      </c:barChart>
      <c:catAx>
        <c:axId val="128414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064383"/>
        <c:crosses val="autoZero"/>
        <c:auto val="1"/>
        <c:lblAlgn val="ctr"/>
        <c:lblOffset val="100"/>
        <c:noMultiLvlLbl val="0"/>
      </c:catAx>
      <c:valAx>
        <c:axId val="111606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8414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Distribution</a:t>
            </a:r>
            <a:r>
              <a:rPr lang="en-US" sz="2400" b="1" baseline="0"/>
              <a:t> of Overall Attractiveness of Structures </a:t>
            </a:r>
          </a:p>
          <a:p>
            <a:pPr>
              <a:defRPr sz="2400"/>
            </a:pPr>
            <a:r>
              <a:rPr lang="en-US" sz="2400" b="1" baseline="0"/>
              <a:t>in 2022 | Interlaken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'Jean &amp; Tony'!$AA$4:$AA$6</c:f>
              <c:strCache>
                <c:ptCount val="3"/>
                <c:pt idx="0">
                  <c:v>Lots of visual appeal</c:v>
                </c:pt>
                <c:pt idx="1">
                  <c:v>Some visual appeal</c:v>
                </c:pt>
                <c:pt idx="2">
                  <c:v>Little or no visual appeal</c:v>
                </c:pt>
              </c:strCache>
            </c:strRef>
          </c:cat>
          <c:val>
            <c:numRef>
              <c:f>'Jean &amp; Tony'!$AB$4:$AB$6</c:f>
              <c:numCache>
                <c:formatCode>General</c:formatCode>
                <c:ptCount val="3"/>
                <c:pt idx="0">
                  <c:v>20</c:v>
                </c:pt>
                <c:pt idx="1">
                  <c:v>9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3-4843-9128-E578C7270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76890495"/>
        <c:axId val="1122827599"/>
      </c:barChart>
      <c:catAx>
        <c:axId val="127689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827599"/>
        <c:crosses val="autoZero"/>
        <c:auto val="1"/>
        <c:lblAlgn val="ctr"/>
        <c:lblOffset val="100"/>
        <c:noMultiLvlLbl val="0"/>
      </c:catAx>
      <c:valAx>
        <c:axId val="11228275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689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E0A4A-4E8E-40C3-9F93-D7C9569D63EC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DED5AA8B-459A-45D3-8560-8244842CE3AC}">
      <dgm:prSet custT="1"/>
      <dgm:spPr/>
      <dgm:t>
        <a:bodyPr/>
        <a:lstStyle/>
        <a:p>
          <a:r>
            <a:rPr lang="en-US" sz="1600" dirty="0"/>
            <a:t>Overall visual appeal</a:t>
          </a:r>
        </a:p>
      </dgm:t>
    </dgm:pt>
    <dgm:pt modelId="{0478300D-1CB7-4CEB-92E3-E092C03DEFBD}" type="parTrans" cxnId="{20430DA8-1C2D-4FB7-A32F-EAC450AEF538}">
      <dgm:prSet/>
      <dgm:spPr/>
      <dgm:t>
        <a:bodyPr/>
        <a:lstStyle/>
        <a:p>
          <a:endParaRPr lang="en-US" sz="2800"/>
        </a:p>
      </dgm:t>
    </dgm:pt>
    <dgm:pt modelId="{D280FC30-378F-4C90-A99F-ED7A134731E4}" type="sibTrans" cxnId="{20430DA8-1C2D-4FB7-A32F-EAC450AEF538}">
      <dgm:prSet/>
      <dgm:spPr/>
      <dgm:t>
        <a:bodyPr/>
        <a:lstStyle/>
        <a:p>
          <a:endParaRPr lang="en-US" sz="2800"/>
        </a:p>
      </dgm:t>
    </dgm:pt>
    <dgm:pt modelId="{3E3AD4D2-8F30-410B-9A4E-6B4A4E2581CD}">
      <dgm:prSet custT="1"/>
      <dgm:spPr/>
      <dgm:t>
        <a:bodyPr/>
        <a:lstStyle/>
        <a:p>
          <a:r>
            <a:rPr lang="en-US" sz="1600" dirty="0"/>
            <a:t>Characteristics of a section</a:t>
          </a:r>
        </a:p>
      </dgm:t>
    </dgm:pt>
    <dgm:pt modelId="{57386B6D-E919-41F4-98F5-917143E39819}" type="parTrans" cxnId="{7BED77F7-3E79-466F-ADC9-52830C66F171}">
      <dgm:prSet/>
      <dgm:spPr/>
      <dgm:t>
        <a:bodyPr/>
        <a:lstStyle/>
        <a:p>
          <a:endParaRPr lang="en-US" sz="2800"/>
        </a:p>
      </dgm:t>
    </dgm:pt>
    <dgm:pt modelId="{8E391C76-4130-45A6-B198-693B974C4A77}" type="sibTrans" cxnId="{7BED77F7-3E79-466F-ADC9-52830C66F171}">
      <dgm:prSet/>
      <dgm:spPr/>
      <dgm:t>
        <a:bodyPr/>
        <a:lstStyle/>
        <a:p>
          <a:endParaRPr lang="en-US" sz="2800"/>
        </a:p>
      </dgm:t>
    </dgm:pt>
    <dgm:pt modelId="{05C9172E-3DD2-41DE-8347-D2E14EF93A1C}">
      <dgm:prSet custT="1"/>
      <dgm:spPr/>
      <dgm:t>
        <a:bodyPr/>
        <a:lstStyle/>
        <a:p>
          <a:r>
            <a:rPr lang="en-US" sz="1400" dirty="0"/>
            <a:t>Sidewalks</a:t>
          </a:r>
        </a:p>
      </dgm:t>
    </dgm:pt>
    <dgm:pt modelId="{A99C7EE9-DCE6-4EAE-81F9-84491AEBDB92}" type="parTrans" cxnId="{908786B3-4A6E-469D-A5B2-4F5172E9223E}">
      <dgm:prSet/>
      <dgm:spPr/>
      <dgm:t>
        <a:bodyPr/>
        <a:lstStyle/>
        <a:p>
          <a:endParaRPr lang="en-US" sz="2800"/>
        </a:p>
      </dgm:t>
    </dgm:pt>
    <dgm:pt modelId="{149CE599-E548-4337-867A-E9F07FE8611F}" type="sibTrans" cxnId="{908786B3-4A6E-469D-A5B2-4F5172E9223E}">
      <dgm:prSet/>
      <dgm:spPr/>
      <dgm:t>
        <a:bodyPr/>
        <a:lstStyle/>
        <a:p>
          <a:endParaRPr lang="en-US" sz="2800"/>
        </a:p>
      </dgm:t>
    </dgm:pt>
    <dgm:pt modelId="{B74BB67B-6CF8-4334-9C5D-6F35F668A2F3}">
      <dgm:prSet custT="1"/>
      <dgm:spPr/>
      <dgm:t>
        <a:bodyPr/>
        <a:lstStyle/>
        <a:p>
          <a:r>
            <a:rPr lang="en-US" sz="1400" dirty="0"/>
            <a:t>Street lighting</a:t>
          </a:r>
        </a:p>
      </dgm:t>
    </dgm:pt>
    <dgm:pt modelId="{C7FC0490-ACF4-43C5-9B84-1861FD964573}" type="parTrans" cxnId="{7CE1A0EF-625D-40F2-835C-85B102318064}">
      <dgm:prSet/>
      <dgm:spPr/>
      <dgm:t>
        <a:bodyPr/>
        <a:lstStyle/>
        <a:p>
          <a:endParaRPr lang="en-US" sz="2800"/>
        </a:p>
      </dgm:t>
    </dgm:pt>
    <dgm:pt modelId="{15BE55E5-C5BD-4A85-A366-9AE16DB1947A}" type="sibTrans" cxnId="{7CE1A0EF-625D-40F2-835C-85B102318064}">
      <dgm:prSet/>
      <dgm:spPr/>
      <dgm:t>
        <a:bodyPr/>
        <a:lstStyle/>
        <a:p>
          <a:endParaRPr lang="en-US" sz="2800"/>
        </a:p>
      </dgm:t>
    </dgm:pt>
    <dgm:pt modelId="{164AF359-BA35-4AD2-B7B0-8A6A96060B05}">
      <dgm:prSet custT="1"/>
      <dgm:spPr/>
      <dgm:t>
        <a:bodyPr/>
        <a:lstStyle/>
        <a:p>
          <a:r>
            <a:rPr lang="en-US" sz="1400" dirty="0"/>
            <a:t>Well-marked crosswalks</a:t>
          </a:r>
        </a:p>
      </dgm:t>
    </dgm:pt>
    <dgm:pt modelId="{3989D778-8C18-44F9-9093-F9CAD82DDBB2}" type="parTrans" cxnId="{53ED05CA-FDA1-4EB1-9A52-72AEB603F3A0}">
      <dgm:prSet/>
      <dgm:spPr/>
      <dgm:t>
        <a:bodyPr/>
        <a:lstStyle/>
        <a:p>
          <a:endParaRPr lang="en-US" sz="2800"/>
        </a:p>
      </dgm:t>
    </dgm:pt>
    <dgm:pt modelId="{1788557B-CC33-4988-87AA-B17DE8DBE91B}" type="sibTrans" cxnId="{53ED05CA-FDA1-4EB1-9A52-72AEB603F3A0}">
      <dgm:prSet/>
      <dgm:spPr/>
      <dgm:t>
        <a:bodyPr/>
        <a:lstStyle/>
        <a:p>
          <a:endParaRPr lang="en-US" sz="2800"/>
        </a:p>
      </dgm:t>
    </dgm:pt>
    <dgm:pt modelId="{B166B914-5D51-4D37-82A7-2415BC0744D9}">
      <dgm:prSet custT="1"/>
      <dgm:spPr/>
      <dgm:t>
        <a:bodyPr/>
        <a:lstStyle/>
        <a:p>
          <a:r>
            <a:rPr lang="en-US" sz="1400"/>
            <a:t>Trash receptacles</a:t>
          </a:r>
        </a:p>
      </dgm:t>
    </dgm:pt>
    <dgm:pt modelId="{526C8001-8CDD-4B70-B1EF-83268F19F9D7}" type="parTrans" cxnId="{A58C7263-1698-4F57-BA0B-009204F0FAE5}">
      <dgm:prSet/>
      <dgm:spPr/>
      <dgm:t>
        <a:bodyPr/>
        <a:lstStyle/>
        <a:p>
          <a:endParaRPr lang="en-US" sz="2800"/>
        </a:p>
      </dgm:t>
    </dgm:pt>
    <dgm:pt modelId="{1DD44CD0-B4E6-44A2-BBF5-AD2D8FEFB6C9}" type="sibTrans" cxnId="{A58C7263-1698-4F57-BA0B-009204F0FAE5}">
      <dgm:prSet/>
      <dgm:spPr/>
      <dgm:t>
        <a:bodyPr/>
        <a:lstStyle/>
        <a:p>
          <a:endParaRPr lang="en-US" sz="2800"/>
        </a:p>
      </dgm:t>
    </dgm:pt>
    <dgm:pt modelId="{0643AB8A-708A-4C79-8054-BA3E9B1114FD}">
      <dgm:prSet custT="1"/>
      <dgm:spPr/>
      <dgm:t>
        <a:bodyPr/>
        <a:lstStyle/>
        <a:p>
          <a:r>
            <a:rPr lang="en-US" sz="1400" dirty="0"/>
            <a:t>Bike racks, etc.</a:t>
          </a:r>
          <a:endParaRPr lang="en-US" sz="1200" dirty="0"/>
        </a:p>
      </dgm:t>
    </dgm:pt>
    <dgm:pt modelId="{ED400185-BD7A-47F4-A58A-21C62E6EBBED}" type="parTrans" cxnId="{77ACAE5A-0448-4625-B741-EB52FB333760}">
      <dgm:prSet/>
      <dgm:spPr/>
      <dgm:t>
        <a:bodyPr/>
        <a:lstStyle/>
        <a:p>
          <a:endParaRPr lang="en-US" sz="2800"/>
        </a:p>
      </dgm:t>
    </dgm:pt>
    <dgm:pt modelId="{FC2F013C-546C-455A-AC39-35EB442DE14E}" type="sibTrans" cxnId="{77ACAE5A-0448-4625-B741-EB52FB333760}">
      <dgm:prSet/>
      <dgm:spPr/>
      <dgm:t>
        <a:bodyPr/>
        <a:lstStyle/>
        <a:p>
          <a:endParaRPr lang="en-US" sz="2800"/>
        </a:p>
      </dgm:t>
    </dgm:pt>
    <dgm:pt modelId="{37F2ED4B-51AE-447C-BEF4-BB2F462DE65E}">
      <dgm:prSet custT="1"/>
      <dgm:spPr/>
      <dgm:t>
        <a:bodyPr/>
        <a:lstStyle/>
        <a:p>
          <a:r>
            <a:rPr lang="en-US" sz="1600"/>
            <a:t>Conditions along the section</a:t>
          </a:r>
        </a:p>
      </dgm:t>
    </dgm:pt>
    <dgm:pt modelId="{ABECA4C4-A546-4CD8-AEC0-4FA0D574426C}" type="parTrans" cxnId="{A31666EC-C68E-440B-B329-66A39AB5ACC5}">
      <dgm:prSet/>
      <dgm:spPr/>
      <dgm:t>
        <a:bodyPr/>
        <a:lstStyle/>
        <a:p>
          <a:endParaRPr lang="en-US" sz="2800"/>
        </a:p>
      </dgm:t>
    </dgm:pt>
    <dgm:pt modelId="{FE651234-41F0-4A32-B907-E0D220049BD0}" type="sibTrans" cxnId="{A31666EC-C68E-440B-B329-66A39AB5ACC5}">
      <dgm:prSet/>
      <dgm:spPr/>
      <dgm:t>
        <a:bodyPr/>
        <a:lstStyle/>
        <a:p>
          <a:endParaRPr lang="en-US" sz="2800"/>
        </a:p>
      </dgm:t>
    </dgm:pt>
    <dgm:pt modelId="{53E8F385-BCF4-450D-BBC3-1E0E32F8863B}">
      <dgm:prSet custT="1"/>
      <dgm:spPr/>
      <dgm:t>
        <a:bodyPr/>
        <a:lstStyle/>
        <a:p>
          <a:r>
            <a:rPr lang="en-US" sz="1600"/>
            <a:t>Trash along the section</a:t>
          </a:r>
        </a:p>
      </dgm:t>
    </dgm:pt>
    <dgm:pt modelId="{68462CE1-B66D-4891-A2B2-8705D22FAACA}" type="parTrans" cxnId="{40C9C9AD-B37E-4FC5-BE3F-215B34AD7232}">
      <dgm:prSet/>
      <dgm:spPr/>
      <dgm:t>
        <a:bodyPr/>
        <a:lstStyle/>
        <a:p>
          <a:endParaRPr lang="en-US" sz="2800"/>
        </a:p>
      </dgm:t>
    </dgm:pt>
    <dgm:pt modelId="{380C6F41-E0E1-4207-8D9B-6F9B46E21054}" type="sibTrans" cxnId="{40C9C9AD-B37E-4FC5-BE3F-215B34AD7232}">
      <dgm:prSet/>
      <dgm:spPr/>
      <dgm:t>
        <a:bodyPr/>
        <a:lstStyle/>
        <a:p>
          <a:endParaRPr lang="en-US" sz="2800"/>
        </a:p>
      </dgm:t>
    </dgm:pt>
    <dgm:pt modelId="{50A683B8-9574-4F55-9761-3F58D2FB4ADC}">
      <dgm:prSet custT="1"/>
      <dgm:spPr/>
      <dgm:t>
        <a:bodyPr/>
        <a:lstStyle/>
        <a:p>
          <a:r>
            <a:rPr lang="en-US" sz="1600"/>
            <a:t>Effect of different elements on the attractiveness of the section</a:t>
          </a:r>
        </a:p>
      </dgm:t>
    </dgm:pt>
    <dgm:pt modelId="{99E748A2-AA57-46E0-84CD-15705287D8B0}" type="parTrans" cxnId="{BEF35C94-4E0A-44A7-8513-00BBFA50823C}">
      <dgm:prSet/>
      <dgm:spPr/>
      <dgm:t>
        <a:bodyPr/>
        <a:lstStyle/>
        <a:p>
          <a:endParaRPr lang="en-US" sz="2800"/>
        </a:p>
      </dgm:t>
    </dgm:pt>
    <dgm:pt modelId="{0E6E14D0-B059-4E23-92E5-C3EA19F7F4FA}" type="sibTrans" cxnId="{BEF35C94-4E0A-44A7-8513-00BBFA50823C}">
      <dgm:prSet/>
      <dgm:spPr/>
      <dgm:t>
        <a:bodyPr/>
        <a:lstStyle/>
        <a:p>
          <a:endParaRPr lang="en-US" sz="2800"/>
        </a:p>
      </dgm:t>
    </dgm:pt>
    <dgm:pt modelId="{6D99DD4E-ADC4-469D-B143-3A5D8B5E575F}">
      <dgm:prSet custT="1"/>
      <dgm:spPr/>
      <dgm:t>
        <a:bodyPr/>
        <a:lstStyle/>
        <a:p>
          <a:r>
            <a:rPr lang="en-US" sz="1400" dirty="0"/>
            <a:t>Taken as a whole, looking at all elements of the section (including the structures, open spaces, sidewalks, and street), how visually appealing is the section?</a:t>
          </a:r>
        </a:p>
      </dgm:t>
    </dgm:pt>
    <dgm:pt modelId="{2C076A0D-C1C8-4C34-86F2-DF849B298EDE}" type="parTrans" cxnId="{49335F66-ED97-4CED-8B20-6E7DE7652FCF}">
      <dgm:prSet/>
      <dgm:spPr/>
      <dgm:t>
        <a:bodyPr/>
        <a:lstStyle/>
        <a:p>
          <a:endParaRPr lang="en-US"/>
        </a:p>
      </dgm:t>
    </dgm:pt>
    <dgm:pt modelId="{411D3799-96A9-426A-BAEB-2E7E4BE09FE0}" type="sibTrans" cxnId="{49335F66-ED97-4CED-8B20-6E7DE7652FCF}">
      <dgm:prSet/>
      <dgm:spPr/>
      <dgm:t>
        <a:bodyPr/>
        <a:lstStyle/>
        <a:p>
          <a:endParaRPr lang="en-US"/>
        </a:p>
      </dgm:t>
    </dgm:pt>
    <dgm:pt modelId="{DA71D128-76C9-4054-BEA1-2F9CDEED58CE}" type="pres">
      <dgm:prSet presAssocID="{FB2E0A4A-4E8E-40C3-9F93-D7C9569D63EC}" presName="linear" presStyleCnt="0">
        <dgm:presLayoutVars>
          <dgm:dir/>
          <dgm:animLvl val="lvl"/>
          <dgm:resizeHandles val="exact"/>
        </dgm:presLayoutVars>
      </dgm:prSet>
      <dgm:spPr/>
    </dgm:pt>
    <dgm:pt modelId="{7B263D73-2A29-42BB-9561-AD82825A937A}" type="pres">
      <dgm:prSet presAssocID="{DED5AA8B-459A-45D3-8560-8244842CE3AC}" presName="parentLin" presStyleCnt="0"/>
      <dgm:spPr/>
    </dgm:pt>
    <dgm:pt modelId="{D80CB9DF-2680-405F-A7B8-B88C80AC22AE}" type="pres">
      <dgm:prSet presAssocID="{DED5AA8B-459A-45D3-8560-8244842CE3AC}" presName="parentLeftMargin" presStyleLbl="node1" presStyleIdx="0" presStyleCnt="5"/>
      <dgm:spPr/>
    </dgm:pt>
    <dgm:pt modelId="{C86EA59B-9609-4072-96A6-041FE117A09B}" type="pres">
      <dgm:prSet presAssocID="{DED5AA8B-459A-45D3-8560-8244842CE3A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81A4BA-C1AD-49C8-B47D-8B7972A8D82E}" type="pres">
      <dgm:prSet presAssocID="{DED5AA8B-459A-45D3-8560-8244842CE3AC}" presName="negativeSpace" presStyleCnt="0"/>
      <dgm:spPr/>
    </dgm:pt>
    <dgm:pt modelId="{275F26FE-65C3-4C76-8C5C-840B04F78971}" type="pres">
      <dgm:prSet presAssocID="{DED5AA8B-459A-45D3-8560-8244842CE3AC}" presName="childText" presStyleLbl="conFgAcc1" presStyleIdx="0" presStyleCnt="5">
        <dgm:presLayoutVars>
          <dgm:bulletEnabled val="1"/>
        </dgm:presLayoutVars>
      </dgm:prSet>
      <dgm:spPr/>
    </dgm:pt>
    <dgm:pt modelId="{AF463E52-E7E8-4B53-A379-8E360321E401}" type="pres">
      <dgm:prSet presAssocID="{D280FC30-378F-4C90-A99F-ED7A134731E4}" presName="spaceBetweenRectangles" presStyleCnt="0"/>
      <dgm:spPr/>
    </dgm:pt>
    <dgm:pt modelId="{1178C1D3-EA91-4A87-8A91-88C6474540AC}" type="pres">
      <dgm:prSet presAssocID="{3E3AD4D2-8F30-410B-9A4E-6B4A4E2581CD}" presName="parentLin" presStyleCnt="0"/>
      <dgm:spPr/>
    </dgm:pt>
    <dgm:pt modelId="{A9DAB6CE-CFD4-4878-A800-A4C7E3F5FD5E}" type="pres">
      <dgm:prSet presAssocID="{3E3AD4D2-8F30-410B-9A4E-6B4A4E2581CD}" presName="parentLeftMargin" presStyleLbl="node1" presStyleIdx="0" presStyleCnt="5"/>
      <dgm:spPr/>
    </dgm:pt>
    <dgm:pt modelId="{09FE8289-1286-4016-B8D0-6FB0DFE82E45}" type="pres">
      <dgm:prSet presAssocID="{3E3AD4D2-8F30-410B-9A4E-6B4A4E2581C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CBBBD81-8FE2-4755-802A-88B28134D703}" type="pres">
      <dgm:prSet presAssocID="{3E3AD4D2-8F30-410B-9A4E-6B4A4E2581CD}" presName="negativeSpace" presStyleCnt="0"/>
      <dgm:spPr/>
    </dgm:pt>
    <dgm:pt modelId="{A1E88593-C708-42E0-8BAF-597488A5D772}" type="pres">
      <dgm:prSet presAssocID="{3E3AD4D2-8F30-410B-9A4E-6B4A4E2581CD}" presName="childText" presStyleLbl="conFgAcc1" presStyleIdx="1" presStyleCnt="5">
        <dgm:presLayoutVars>
          <dgm:bulletEnabled val="1"/>
        </dgm:presLayoutVars>
      </dgm:prSet>
      <dgm:spPr/>
    </dgm:pt>
    <dgm:pt modelId="{545AB0A5-46A1-4276-913D-6C18A19B6C1F}" type="pres">
      <dgm:prSet presAssocID="{8E391C76-4130-45A6-B198-693B974C4A77}" presName="spaceBetweenRectangles" presStyleCnt="0"/>
      <dgm:spPr/>
    </dgm:pt>
    <dgm:pt modelId="{E1EB149D-1148-430D-883E-98CB0E42BF05}" type="pres">
      <dgm:prSet presAssocID="{37F2ED4B-51AE-447C-BEF4-BB2F462DE65E}" presName="parentLin" presStyleCnt="0"/>
      <dgm:spPr/>
    </dgm:pt>
    <dgm:pt modelId="{D039CE8F-43A0-48CE-A2C0-9617CEC27A33}" type="pres">
      <dgm:prSet presAssocID="{37F2ED4B-51AE-447C-BEF4-BB2F462DE65E}" presName="parentLeftMargin" presStyleLbl="node1" presStyleIdx="1" presStyleCnt="5"/>
      <dgm:spPr/>
    </dgm:pt>
    <dgm:pt modelId="{1893EF3F-25B2-4CFB-8CF9-F361A5D30420}" type="pres">
      <dgm:prSet presAssocID="{37F2ED4B-51AE-447C-BEF4-BB2F462DE65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06EEEB1-67A1-4AEE-A153-511F6FCE5B81}" type="pres">
      <dgm:prSet presAssocID="{37F2ED4B-51AE-447C-BEF4-BB2F462DE65E}" presName="negativeSpace" presStyleCnt="0"/>
      <dgm:spPr/>
    </dgm:pt>
    <dgm:pt modelId="{AA98BE2B-66FF-4C14-80E5-FB8B27C2F3DB}" type="pres">
      <dgm:prSet presAssocID="{37F2ED4B-51AE-447C-BEF4-BB2F462DE65E}" presName="childText" presStyleLbl="conFgAcc1" presStyleIdx="2" presStyleCnt="5">
        <dgm:presLayoutVars>
          <dgm:bulletEnabled val="1"/>
        </dgm:presLayoutVars>
      </dgm:prSet>
      <dgm:spPr/>
    </dgm:pt>
    <dgm:pt modelId="{A644CCBF-E8D1-4FBF-9E14-F692769B7627}" type="pres">
      <dgm:prSet presAssocID="{FE651234-41F0-4A32-B907-E0D220049BD0}" presName="spaceBetweenRectangles" presStyleCnt="0"/>
      <dgm:spPr/>
    </dgm:pt>
    <dgm:pt modelId="{FCB92998-99DE-4396-8F96-2EE09805E1CD}" type="pres">
      <dgm:prSet presAssocID="{53E8F385-BCF4-450D-BBC3-1E0E32F8863B}" presName="parentLin" presStyleCnt="0"/>
      <dgm:spPr/>
    </dgm:pt>
    <dgm:pt modelId="{EEB441CC-D88B-4997-872E-FE8949CB9293}" type="pres">
      <dgm:prSet presAssocID="{53E8F385-BCF4-450D-BBC3-1E0E32F8863B}" presName="parentLeftMargin" presStyleLbl="node1" presStyleIdx="2" presStyleCnt="5"/>
      <dgm:spPr/>
    </dgm:pt>
    <dgm:pt modelId="{E86962DC-8896-417A-AB54-6EDCBDDE7CFC}" type="pres">
      <dgm:prSet presAssocID="{53E8F385-BCF4-450D-BBC3-1E0E32F886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3EE83F-AA34-44DB-A803-4BD6A1B39AA7}" type="pres">
      <dgm:prSet presAssocID="{53E8F385-BCF4-450D-BBC3-1E0E32F8863B}" presName="negativeSpace" presStyleCnt="0"/>
      <dgm:spPr/>
    </dgm:pt>
    <dgm:pt modelId="{FDFD1BFD-7DBB-4BFD-9DE7-8DB9A0C49AA2}" type="pres">
      <dgm:prSet presAssocID="{53E8F385-BCF4-450D-BBC3-1E0E32F8863B}" presName="childText" presStyleLbl="conFgAcc1" presStyleIdx="3" presStyleCnt="5">
        <dgm:presLayoutVars>
          <dgm:bulletEnabled val="1"/>
        </dgm:presLayoutVars>
      </dgm:prSet>
      <dgm:spPr/>
    </dgm:pt>
    <dgm:pt modelId="{7DBA18FC-037A-4CFB-B65C-D9DDE1499C58}" type="pres">
      <dgm:prSet presAssocID="{380C6F41-E0E1-4207-8D9B-6F9B46E21054}" presName="spaceBetweenRectangles" presStyleCnt="0"/>
      <dgm:spPr/>
    </dgm:pt>
    <dgm:pt modelId="{E4521BA8-EA4D-4FDC-8115-1A550A9ABDE0}" type="pres">
      <dgm:prSet presAssocID="{50A683B8-9574-4F55-9761-3F58D2FB4ADC}" presName="parentLin" presStyleCnt="0"/>
      <dgm:spPr/>
    </dgm:pt>
    <dgm:pt modelId="{7817B893-F5C8-489F-B976-A3F77A94578E}" type="pres">
      <dgm:prSet presAssocID="{50A683B8-9574-4F55-9761-3F58D2FB4ADC}" presName="parentLeftMargin" presStyleLbl="node1" presStyleIdx="3" presStyleCnt="5"/>
      <dgm:spPr/>
    </dgm:pt>
    <dgm:pt modelId="{DE632F48-295F-4200-A6CD-6E2A7B1B75E7}" type="pres">
      <dgm:prSet presAssocID="{50A683B8-9574-4F55-9761-3F58D2FB4AD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EDFF21D-CE27-453B-93FA-05DEEEDAAC30}" type="pres">
      <dgm:prSet presAssocID="{50A683B8-9574-4F55-9761-3F58D2FB4ADC}" presName="negativeSpace" presStyleCnt="0"/>
      <dgm:spPr/>
    </dgm:pt>
    <dgm:pt modelId="{402B27D8-3DBB-4F13-9452-BD8A4FF14452}" type="pres">
      <dgm:prSet presAssocID="{50A683B8-9574-4F55-9761-3F58D2FB4AD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F707403-141A-4E23-9CBF-F9C330CED962}" type="presOf" srcId="{53E8F385-BCF4-450D-BBC3-1E0E32F8863B}" destId="{E86962DC-8896-417A-AB54-6EDCBDDE7CFC}" srcOrd="1" destOrd="0" presId="urn:microsoft.com/office/officeart/2005/8/layout/list1"/>
    <dgm:cxn modelId="{77D96F0E-802E-46C4-BEB5-666BF7BD576E}" type="presOf" srcId="{50A683B8-9574-4F55-9761-3F58D2FB4ADC}" destId="{7817B893-F5C8-489F-B976-A3F77A94578E}" srcOrd="0" destOrd="0" presId="urn:microsoft.com/office/officeart/2005/8/layout/list1"/>
    <dgm:cxn modelId="{1ADB770E-A104-453E-9FB7-6FFC66CEE938}" type="presOf" srcId="{B74BB67B-6CF8-4334-9C5D-6F35F668A2F3}" destId="{A1E88593-C708-42E0-8BAF-597488A5D772}" srcOrd="0" destOrd="1" presId="urn:microsoft.com/office/officeart/2005/8/layout/list1"/>
    <dgm:cxn modelId="{867A6614-66F4-4918-9DB7-DD3982533313}" type="presOf" srcId="{37F2ED4B-51AE-447C-BEF4-BB2F462DE65E}" destId="{1893EF3F-25B2-4CFB-8CF9-F361A5D30420}" srcOrd="1" destOrd="0" presId="urn:microsoft.com/office/officeart/2005/8/layout/list1"/>
    <dgm:cxn modelId="{6B28D626-F293-419D-84BC-71EFD047D481}" type="presOf" srcId="{50A683B8-9574-4F55-9761-3F58D2FB4ADC}" destId="{DE632F48-295F-4200-A6CD-6E2A7B1B75E7}" srcOrd="1" destOrd="0" presId="urn:microsoft.com/office/officeart/2005/8/layout/list1"/>
    <dgm:cxn modelId="{6BC5EA5C-1ED8-4110-B037-240A42CB6511}" type="presOf" srcId="{164AF359-BA35-4AD2-B7B0-8A6A96060B05}" destId="{A1E88593-C708-42E0-8BAF-597488A5D772}" srcOrd="0" destOrd="2" presId="urn:microsoft.com/office/officeart/2005/8/layout/list1"/>
    <dgm:cxn modelId="{9115605E-76B6-4869-ACDF-829C37A1296D}" type="presOf" srcId="{DED5AA8B-459A-45D3-8560-8244842CE3AC}" destId="{C86EA59B-9609-4072-96A6-041FE117A09B}" srcOrd="1" destOrd="0" presId="urn:microsoft.com/office/officeart/2005/8/layout/list1"/>
    <dgm:cxn modelId="{A58C7263-1698-4F57-BA0B-009204F0FAE5}" srcId="{3E3AD4D2-8F30-410B-9A4E-6B4A4E2581CD}" destId="{B166B914-5D51-4D37-82A7-2415BC0744D9}" srcOrd="3" destOrd="0" parTransId="{526C8001-8CDD-4B70-B1EF-83268F19F9D7}" sibTransId="{1DD44CD0-B4E6-44A2-BBF5-AD2D8FEFB6C9}"/>
    <dgm:cxn modelId="{B80BF564-95D1-4E2A-B202-AD9AB4B642AE}" type="presOf" srcId="{37F2ED4B-51AE-447C-BEF4-BB2F462DE65E}" destId="{D039CE8F-43A0-48CE-A2C0-9617CEC27A33}" srcOrd="0" destOrd="0" presId="urn:microsoft.com/office/officeart/2005/8/layout/list1"/>
    <dgm:cxn modelId="{49335F66-ED97-4CED-8B20-6E7DE7652FCF}" srcId="{DED5AA8B-459A-45D3-8560-8244842CE3AC}" destId="{6D99DD4E-ADC4-469D-B143-3A5D8B5E575F}" srcOrd="0" destOrd="0" parTransId="{2C076A0D-C1C8-4C34-86F2-DF849B298EDE}" sibTransId="{411D3799-96A9-426A-BAEB-2E7E4BE09FE0}"/>
    <dgm:cxn modelId="{8005DE48-1F5C-492C-BC42-26D919750F7F}" type="presOf" srcId="{53E8F385-BCF4-450D-BBC3-1E0E32F8863B}" destId="{EEB441CC-D88B-4997-872E-FE8949CB9293}" srcOrd="0" destOrd="0" presId="urn:microsoft.com/office/officeart/2005/8/layout/list1"/>
    <dgm:cxn modelId="{373F9E74-113F-48FB-BA27-542C63033C57}" type="presOf" srcId="{FB2E0A4A-4E8E-40C3-9F93-D7C9569D63EC}" destId="{DA71D128-76C9-4054-BEA1-2F9CDEED58CE}" srcOrd="0" destOrd="0" presId="urn:microsoft.com/office/officeart/2005/8/layout/list1"/>
    <dgm:cxn modelId="{77ACAE5A-0448-4625-B741-EB52FB333760}" srcId="{3E3AD4D2-8F30-410B-9A4E-6B4A4E2581CD}" destId="{0643AB8A-708A-4C79-8054-BA3E9B1114FD}" srcOrd="4" destOrd="0" parTransId="{ED400185-BD7A-47F4-A58A-21C62E6EBBED}" sibTransId="{FC2F013C-546C-455A-AC39-35EB442DE14E}"/>
    <dgm:cxn modelId="{2589107C-D44C-4B80-88D8-D4DEF1CF9889}" type="presOf" srcId="{05C9172E-3DD2-41DE-8347-D2E14EF93A1C}" destId="{A1E88593-C708-42E0-8BAF-597488A5D772}" srcOrd="0" destOrd="0" presId="urn:microsoft.com/office/officeart/2005/8/layout/list1"/>
    <dgm:cxn modelId="{5BFA9E8D-4DA2-4B5F-AAF4-771976AA07D1}" type="presOf" srcId="{0643AB8A-708A-4C79-8054-BA3E9B1114FD}" destId="{A1E88593-C708-42E0-8BAF-597488A5D772}" srcOrd="0" destOrd="4" presId="urn:microsoft.com/office/officeart/2005/8/layout/list1"/>
    <dgm:cxn modelId="{BEF35C94-4E0A-44A7-8513-00BBFA50823C}" srcId="{FB2E0A4A-4E8E-40C3-9F93-D7C9569D63EC}" destId="{50A683B8-9574-4F55-9761-3F58D2FB4ADC}" srcOrd="4" destOrd="0" parTransId="{99E748A2-AA57-46E0-84CD-15705287D8B0}" sibTransId="{0E6E14D0-B059-4E23-92E5-C3EA19F7F4FA}"/>
    <dgm:cxn modelId="{009D7696-FF16-479D-8461-74BC5D217F44}" type="presOf" srcId="{3E3AD4D2-8F30-410B-9A4E-6B4A4E2581CD}" destId="{09FE8289-1286-4016-B8D0-6FB0DFE82E45}" srcOrd="1" destOrd="0" presId="urn:microsoft.com/office/officeart/2005/8/layout/list1"/>
    <dgm:cxn modelId="{20430DA8-1C2D-4FB7-A32F-EAC450AEF538}" srcId="{FB2E0A4A-4E8E-40C3-9F93-D7C9569D63EC}" destId="{DED5AA8B-459A-45D3-8560-8244842CE3AC}" srcOrd="0" destOrd="0" parTransId="{0478300D-1CB7-4CEB-92E3-E092C03DEFBD}" sibTransId="{D280FC30-378F-4C90-A99F-ED7A134731E4}"/>
    <dgm:cxn modelId="{40C9C9AD-B37E-4FC5-BE3F-215B34AD7232}" srcId="{FB2E0A4A-4E8E-40C3-9F93-D7C9569D63EC}" destId="{53E8F385-BCF4-450D-BBC3-1E0E32F8863B}" srcOrd="3" destOrd="0" parTransId="{68462CE1-B66D-4891-A2B2-8705D22FAACA}" sibTransId="{380C6F41-E0E1-4207-8D9B-6F9B46E21054}"/>
    <dgm:cxn modelId="{56B435B2-419F-493A-8B3E-AABB57426A6F}" type="presOf" srcId="{6D99DD4E-ADC4-469D-B143-3A5D8B5E575F}" destId="{275F26FE-65C3-4C76-8C5C-840B04F78971}" srcOrd="0" destOrd="0" presId="urn:microsoft.com/office/officeart/2005/8/layout/list1"/>
    <dgm:cxn modelId="{908786B3-4A6E-469D-A5B2-4F5172E9223E}" srcId="{3E3AD4D2-8F30-410B-9A4E-6B4A4E2581CD}" destId="{05C9172E-3DD2-41DE-8347-D2E14EF93A1C}" srcOrd="0" destOrd="0" parTransId="{A99C7EE9-DCE6-4EAE-81F9-84491AEBDB92}" sibTransId="{149CE599-E548-4337-867A-E9F07FE8611F}"/>
    <dgm:cxn modelId="{53ED05CA-FDA1-4EB1-9A52-72AEB603F3A0}" srcId="{3E3AD4D2-8F30-410B-9A4E-6B4A4E2581CD}" destId="{164AF359-BA35-4AD2-B7B0-8A6A96060B05}" srcOrd="2" destOrd="0" parTransId="{3989D778-8C18-44F9-9093-F9CAD82DDBB2}" sibTransId="{1788557B-CC33-4988-87AA-B17DE8DBE91B}"/>
    <dgm:cxn modelId="{3F1AD0E6-4803-4A8E-854A-311A9FCF8638}" type="presOf" srcId="{3E3AD4D2-8F30-410B-9A4E-6B4A4E2581CD}" destId="{A9DAB6CE-CFD4-4878-A800-A4C7E3F5FD5E}" srcOrd="0" destOrd="0" presId="urn:microsoft.com/office/officeart/2005/8/layout/list1"/>
    <dgm:cxn modelId="{0B098BE7-5FB4-4D9F-AA86-958CD7468E4F}" type="presOf" srcId="{B166B914-5D51-4D37-82A7-2415BC0744D9}" destId="{A1E88593-C708-42E0-8BAF-597488A5D772}" srcOrd="0" destOrd="3" presId="urn:microsoft.com/office/officeart/2005/8/layout/list1"/>
    <dgm:cxn modelId="{A31666EC-C68E-440B-B329-66A39AB5ACC5}" srcId="{FB2E0A4A-4E8E-40C3-9F93-D7C9569D63EC}" destId="{37F2ED4B-51AE-447C-BEF4-BB2F462DE65E}" srcOrd="2" destOrd="0" parTransId="{ABECA4C4-A546-4CD8-AEC0-4FA0D574426C}" sibTransId="{FE651234-41F0-4A32-B907-E0D220049BD0}"/>
    <dgm:cxn modelId="{236E85ED-E790-4BF8-B241-32F2703755FE}" type="presOf" srcId="{DED5AA8B-459A-45D3-8560-8244842CE3AC}" destId="{D80CB9DF-2680-405F-A7B8-B88C80AC22AE}" srcOrd="0" destOrd="0" presId="urn:microsoft.com/office/officeart/2005/8/layout/list1"/>
    <dgm:cxn modelId="{7CE1A0EF-625D-40F2-835C-85B102318064}" srcId="{3E3AD4D2-8F30-410B-9A4E-6B4A4E2581CD}" destId="{B74BB67B-6CF8-4334-9C5D-6F35F668A2F3}" srcOrd="1" destOrd="0" parTransId="{C7FC0490-ACF4-43C5-9B84-1861FD964573}" sibTransId="{15BE55E5-C5BD-4A85-A366-9AE16DB1947A}"/>
    <dgm:cxn modelId="{7BED77F7-3E79-466F-ADC9-52830C66F171}" srcId="{FB2E0A4A-4E8E-40C3-9F93-D7C9569D63EC}" destId="{3E3AD4D2-8F30-410B-9A4E-6B4A4E2581CD}" srcOrd="1" destOrd="0" parTransId="{57386B6D-E919-41F4-98F5-917143E39819}" sibTransId="{8E391C76-4130-45A6-B198-693B974C4A77}"/>
    <dgm:cxn modelId="{FBFEB0E1-C7C4-4528-A3C9-F25D66A854F9}" type="presParOf" srcId="{DA71D128-76C9-4054-BEA1-2F9CDEED58CE}" destId="{7B263D73-2A29-42BB-9561-AD82825A937A}" srcOrd="0" destOrd="0" presId="urn:microsoft.com/office/officeart/2005/8/layout/list1"/>
    <dgm:cxn modelId="{571A0D15-5E6A-4EFF-B280-6F3C8390320A}" type="presParOf" srcId="{7B263D73-2A29-42BB-9561-AD82825A937A}" destId="{D80CB9DF-2680-405F-A7B8-B88C80AC22AE}" srcOrd="0" destOrd="0" presId="urn:microsoft.com/office/officeart/2005/8/layout/list1"/>
    <dgm:cxn modelId="{E4440F25-E173-45BA-912C-DCE584D1703F}" type="presParOf" srcId="{7B263D73-2A29-42BB-9561-AD82825A937A}" destId="{C86EA59B-9609-4072-96A6-041FE117A09B}" srcOrd="1" destOrd="0" presId="urn:microsoft.com/office/officeart/2005/8/layout/list1"/>
    <dgm:cxn modelId="{8D52B6F5-2B5C-4148-B26D-0A91C6B18207}" type="presParOf" srcId="{DA71D128-76C9-4054-BEA1-2F9CDEED58CE}" destId="{0181A4BA-C1AD-49C8-B47D-8B7972A8D82E}" srcOrd="1" destOrd="0" presId="urn:microsoft.com/office/officeart/2005/8/layout/list1"/>
    <dgm:cxn modelId="{661D2D0C-C017-4BAD-9402-38FE30390B09}" type="presParOf" srcId="{DA71D128-76C9-4054-BEA1-2F9CDEED58CE}" destId="{275F26FE-65C3-4C76-8C5C-840B04F78971}" srcOrd="2" destOrd="0" presId="urn:microsoft.com/office/officeart/2005/8/layout/list1"/>
    <dgm:cxn modelId="{71596FAD-D508-422D-BF02-99D965D30586}" type="presParOf" srcId="{DA71D128-76C9-4054-BEA1-2F9CDEED58CE}" destId="{AF463E52-E7E8-4B53-A379-8E360321E401}" srcOrd="3" destOrd="0" presId="urn:microsoft.com/office/officeart/2005/8/layout/list1"/>
    <dgm:cxn modelId="{19DC6659-9DFE-4C30-9421-163F2A3E7C8F}" type="presParOf" srcId="{DA71D128-76C9-4054-BEA1-2F9CDEED58CE}" destId="{1178C1D3-EA91-4A87-8A91-88C6474540AC}" srcOrd="4" destOrd="0" presId="urn:microsoft.com/office/officeart/2005/8/layout/list1"/>
    <dgm:cxn modelId="{5183ED82-459E-4ADC-A110-15F4354115EA}" type="presParOf" srcId="{1178C1D3-EA91-4A87-8A91-88C6474540AC}" destId="{A9DAB6CE-CFD4-4878-A800-A4C7E3F5FD5E}" srcOrd="0" destOrd="0" presId="urn:microsoft.com/office/officeart/2005/8/layout/list1"/>
    <dgm:cxn modelId="{E008C73F-A9CC-463F-80DC-9B1B4075B6C2}" type="presParOf" srcId="{1178C1D3-EA91-4A87-8A91-88C6474540AC}" destId="{09FE8289-1286-4016-B8D0-6FB0DFE82E45}" srcOrd="1" destOrd="0" presId="urn:microsoft.com/office/officeart/2005/8/layout/list1"/>
    <dgm:cxn modelId="{5CABFB34-2C53-4645-A9F7-37F3358DA3D0}" type="presParOf" srcId="{DA71D128-76C9-4054-BEA1-2F9CDEED58CE}" destId="{ECBBBD81-8FE2-4755-802A-88B28134D703}" srcOrd="5" destOrd="0" presId="urn:microsoft.com/office/officeart/2005/8/layout/list1"/>
    <dgm:cxn modelId="{FF237FA7-BE00-4C89-8452-8C4D0A654160}" type="presParOf" srcId="{DA71D128-76C9-4054-BEA1-2F9CDEED58CE}" destId="{A1E88593-C708-42E0-8BAF-597488A5D772}" srcOrd="6" destOrd="0" presId="urn:microsoft.com/office/officeart/2005/8/layout/list1"/>
    <dgm:cxn modelId="{11FD164F-F025-46F3-A24A-E7B282EE1CD5}" type="presParOf" srcId="{DA71D128-76C9-4054-BEA1-2F9CDEED58CE}" destId="{545AB0A5-46A1-4276-913D-6C18A19B6C1F}" srcOrd="7" destOrd="0" presId="urn:microsoft.com/office/officeart/2005/8/layout/list1"/>
    <dgm:cxn modelId="{6152254D-5D97-45E6-9B79-56E1B44A0169}" type="presParOf" srcId="{DA71D128-76C9-4054-BEA1-2F9CDEED58CE}" destId="{E1EB149D-1148-430D-883E-98CB0E42BF05}" srcOrd="8" destOrd="0" presId="urn:microsoft.com/office/officeart/2005/8/layout/list1"/>
    <dgm:cxn modelId="{A9DC482E-B62A-48F9-99AD-DDD420CF429A}" type="presParOf" srcId="{E1EB149D-1148-430D-883E-98CB0E42BF05}" destId="{D039CE8F-43A0-48CE-A2C0-9617CEC27A33}" srcOrd="0" destOrd="0" presId="urn:microsoft.com/office/officeart/2005/8/layout/list1"/>
    <dgm:cxn modelId="{7E90AA72-9326-4199-826C-F5F476C2158A}" type="presParOf" srcId="{E1EB149D-1148-430D-883E-98CB0E42BF05}" destId="{1893EF3F-25B2-4CFB-8CF9-F361A5D30420}" srcOrd="1" destOrd="0" presId="urn:microsoft.com/office/officeart/2005/8/layout/list1"/>
    <dgm:cxn modelId="{C9F5AE0C-841A-4296-AAB0-9796C7A683D3}" type="presParOf" srcId="{DA71D128-76C9-4054-BEA1-2F9CDEED58CE}" destId="{E06EEEB1-67A1-4AEE-A153-511F6FCE5B81}" srcOrd="9" destOrd="0" presId="urn:microsoft.com/office/officeart/2005/8/layout/list1"/>
    <dgm:cxn modelId="{2126086D-B90A-495E-AABD-BAD8D99E5B81}" type="presParOf" srcId="{DA71D128-76C9-4054-BEA1-2F9CDEED58CE}" destId="{AA98BE2B-66FF-4C14-80E5-FB8B27C2F3DB}" srcOrd="10" destOrd="0" presId="urn:microsoft.com/office/officeart/2005/8/layout/list1"/>
    <dgm:cxn modelId="{0267F2C2-67D7-4F93-BF05-AE5A6CA214F8}" type="presParOf" srcId="{DA71D128-76C9-4054-BEA1-2F9CDEED58CE}" destId="{A644CCBF-E8D1-4FBF-9E14-F692769B7627}" srcOrd="11" destOrd="0" presId="urn:microsoft.com/office/officeart/2005/8/layout/list1"/>
    <dgm:cxn modelId="{F042AEE2-5B1B-4A43-BF74-D8351F1E4695}" type="presParOf" srcId="{DA71D128-76C9-4054-BEA1-2F9CDEED58CE}" destId="{FCB92998-99DE-4396-8F96-2EE09805E1CD}" srcOrd="12" destOrd="0" presId="urn:microsoft.com/office/officeart/2005/8/layout/list1"/>
    <dgm:cxn modelId="{6AAFB57F-9C6F-46FE-98ED-5CB308CABED0}" type="presParOf" srcId="{FCB92998-99DE-4396-8F96-2EE09805E1CD}" destId="{EEB441CC-D88B-4997-872E-FE8949CB9293}" srcOrd="0" destOrd="0" presId="urn:microsoft.com/office/officeart/2005/8/layout/list1"/>
    <dgm:cxn modelId="{11D77E84-ECA2-4E1C-B466-19F6C5020811}" type="presParOf" srcId="{FCB92998-99DE-4396-8F96-2EE09805E1CD}" destId="{E86962DC-8896-417A-AB54-6EDCBDDE7CFC}" srcOrd="1" destOrd="0" presId="urn:microsoft.com/office/officeart/2005/8/layout/list1"/>
    <dgm:cxn modelId="{F2C2B73E-2833-4C8F-AB10-40397C84D309}" type="presParOf" srcId="{DA71D128-76C9-4054-BEA1-2F9CDEED58CE}" destId="{4A3EE83F-AA34-44DB-A803-4BD6A1B39AA7}" srcOrd="13" destOrd="0" presId="urn:microsoft.com/office/officeart/2005/8/layout/list1"/>
    <dgm:cxn modelId="{4451DDD2-435C-4840-93A5-45A5ED021BD6}" type="presParOf" srcId="{DA71D128-76C9-4054-BEA1-2F9CDEED58CE}" destId="{FDFD1BFD-7DBB-4BFD-9DE7-8DB9A0C49AA2}" srcOrd="14" destOrd="0" presId="urn:microsoft.com/office/officeart/2005/8/layout/list1"/>
    <dgm:cxn modelId="{A7961E1E-D879-4FBA-99A9-01401B797004}" type="presParOf" srcId="{DA71D128-76C9-4054-BEA1-2F9CDEED58CE}" destId="{7DBA18FC-037A-4CFB-B65C-D9DDE1499C58}" srcOrd="15" destOrd="0" presId="urn:microsoft.com/office/officeart/2005/8/layout/list1"/>
    <dgm:cxn modelId="{0BC1FBD3-105D-4725-A4B5-BFD0C7902B3E}" type="presParOf" srcId="{DA71D128-76C9-4054-BEA1-2F9CDEED58CE}" destId="{E4521BA8-EA4D-4FDC-8115-1A550A9ABDE0}" srcOrd="16" destOrd="0" presId="urn:microsoft.com/office/officeart/2005/8/layout/list1"/>
    <dgm:cxn modelId="{D9DEBE58-E9A1-45DF-A4CF-FEC3C302F1A4}" type="presParOf" srcId="{E4521BA8-EA4D-4FDC-8115-1A550A9ABDE0}" destId="{7817B893-F5C8-489F-B976-A3F77A94578E}" srcOrd="0" destOrd="0" presId="urn:microsoft.com/office/officeart/2005/8/layout/list1"/>
    <dgm:cxn modelId="{0419739B-30B9-4705-98EE-644F486B66A1}" type="presParOf" srcId="{E4521BA8-EA4D-4FDC-8115-1A550A9ABDE0}" destId="{DE632F48-295F-4200-A6CD-6E2A7B1B75E7}" srcOrd="1" destOrd="0" presId="urn:microsoft.com/office/officeart/2005/8/layout/list1"/>
    <dgm:cxn modelId="{572D5865-5AAB-411F-9D56-CB3486926CD3}" type="presParOf" srcId="{DA71D128-76C9-4054-BEA1-2F9CDEED58CE}" destId="{AEDFF21D-CE27-453B-93FA-05DEEEDAAC30}" srcOrd="17" destOrd="0" presId="urn:microsoft.com/office/officeart/2005/8/layout/list1"/>
    <dgm:cxn modelId="{8734640E-9A15-4BDC-9778-61441ECBF34D}" type="presParOf" srcId="{DA71D128-76C9-4054-BEA1-2F9CDEED58CE}" destId="{402B27D8-3DBB-4F13-9452-BD8A4FF1445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F26FE-65C3-4C76-8C5C-840B04F78971}">
      <dsp:nvSpPr>
        <dsp:cNvPr id="0" name=""/>
        <dsp:cNvSpPr/>
      </dsp:nvSpPr>
      <dsp:spPr>
        <a:xfrm>
          <a:off x="0" y="342352"/>
          <a:ext cx="5918184" cy="110722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395732" rIns="45931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Taken as a whole, looking at all elements of the section (including the structures, open spaces, sidewalks, and street), how visually appealing is the section?</a:t>
          </a:r>
        </a:p>
      </dsp:txBody>
      <dsp:txXfrm>
        <a:off x="0" y="342352"/>
        <a:ext cx="5918184" cy="1107225"/>
      </dsp:txXfrm>
    </dsp:sp>
    <dsp:sp modelId="{C86EA59B-9609-4072-96A6-041FE117A09B}">
      <dsp:nvSpPr>
        <dsp:cNvPr id="0" name=""/>
        <dsp:cNvSpPr/>
      </dsp:nvSpPr>
      <dsp:spPr>
        <a:xfrm>
          <a:off x="295909" y="61912"/>
          <a:ext cx="414272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Overall visual appeal</a:t>
          </a:r>
        </a:p>
      </dsp:txBody>
      <dsp:txXfrm>
        <a:off x="323289" y="89292"/>
        <a:ext cx="4087968" cy="506120"/>
      </dsp:txXfrm>
    </dsp:sp>
    <dsp:sp modelId="{A1E88593-C708-42E0-8BAF-597488A5D772}">
      <dsp:nvSpPr>
        <dsp:cNvPr id="0" name=""/>
        <dsp:cNvSpPr/>
      </dsp:nvSpPr>
      <dsp:spPr>
        <a:xfrm>
          <a:off x="0" y="1832617"/>
          <a:ext cx="5918184" cy="161595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395732" rIns="45931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Sidewalks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Street lighting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Well-marked crosswalks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Trash receptacles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Bike racks, etc.</a:t>
          </a:r>
          <a:endParaRPr lang="en-US" sz="1200" kern="1200" dirty="0"/>
        </a:p>
      </dsp:txBody>
      <dsp:txXfrm>
        <a:off x="0" y="1832617"/>
        <a:ext cx="5918184" cy="1615950"/>
      </dsp:txXfrm>
    </dsp:sp>
    <dsp:sp modelId="{09FE8289-1286-4016-B8D0-6FB0DFE82E45}">
      <dsp:nvSpPr>
        <dsp:cNvPr id="0" name=""/>
        <dsp:cNvSpPr/>
      </dsp:nvSpPr>
      <dsp:spPr>
        <a:xfrm>
          <a:off x="295909" y="1552177"/>
          <a:ext cx="414272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Characteristics of a section</a:t>
          </a:r>
        </a:p>
      </dsp:txBody>
      <dsp:txXfrm>
        <a:off x="323289" y="1579557"/>
        <a:ext cx="4087968" cy="506120"/>
      </dsp:txXfrm>
    </dsp:sp>
    <dsp:sp modelId="{AA98BE2B-66FF-4C14-80E5-FB8B27C2F3DB}">
      <dsp:nvSpPr>
        <dsp:cNvPr id="0" name=""/>
        <dsp:cNvSpPr/>
      </dsp:nvSpPr>
      <dsp:spPr>
        <a:xfrm>
          <a:off x="0" y="3831607"/>
          <a:ext cx="5918184" cy="478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3EF3F-25B2-4CFB-8CF9-F361A5D30420}">
      <dsp:nvSpPr>
        <dsp:cNvPr id="0" name=""/>
        <dsp:cNvSpPr/>
      </dsp:nvSpPr>
      <dsp:spPr>
        <a:xfrm>
          <a:off x="295909" y="3551167"/>
          <a:ext cx="414272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Conditions along the section</a:t>
          </a:r>
        </a:p>
      </dsp:txBody>
      <dsp:txXfrm>
        <a:off x="323289" y="3578547"/>
        <a:ext cx="4087968" cy="506120"/>
      </dsp:txXfrm>
    </dsp:sp>
    <dsp:sp modelId="{FDFD1BFD-7DBB-4BFD-9DE7-8DB9A0C49AA2}">
      <dsp:nvSpPr>
        <dsp:cNvPr id="0" name=""/>
        <dsp:cNvSpPr/>
      </dsp:nvSpPr>
      <dsp:spPr>
        <a:xfrm>
          <a:off x="0" y="4693447"/>
          <a:ext cx="5918184" cy="478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962DC-8896-417A-AB54-6EDCBDDE7CFC}">
      <dsp:nvSpPr>
        <dsp:cNvPr id="0" name=""/>
        <dsp:cNvSpPr/>
      </dsp:nvSpPr>
      <dsp:spPr>
        <a:xfrm>
          <a:off x="295909" y="4413007"/>
          <a:ext cx="414272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Trash along the section</a:t>
          </a:r>
        </a:p>
      </dsp:txBody>
      <dsp:txXfrm>
        <a:off x="323289" y="4440387"/>
        <a:ext cx="4087968" cy="506120"/>
      </dsp:txXfrm>
    </dsp:sp>
    <dsp:sp modelId="{402B27D8-3DBB-4F13-9452-BD8A4FF14452}">
      <dsp:nvSpPr>
        <dsp:cNvPr id="0" name=""/>
        <dsp:cNvSpPr/>
      </dsp:nvSpPr>
      <dsp:spPr>
        <a:xfrm>
          <a:off x="0" y="5555287"/>
          <a:ext cx="5918184" cy="4788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32F48-295F-4200-A6CD-6E2A7B1B75E7}">
      <dsp:nvSpPr>
        <dsp:cNvPr id="0" name=""/>
        <dsp:cNvSpPr/>
      </dsp:nvSpPr>
      <dsp:spPr>
        <a:xfrm>
          <a:off x="295909" y="5274847"/>
          <a:ext cx="414272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Effect of different elements on the attractiveness of the section</a:t>
          </a:r>
        </a:p>
      </dsp:txBody>
      <dsp:txXfrm>
        <a:off x="323289" y="5302227"/>
        <a:ext cx="4087968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0.4591</cdr:x>
      <cdr:y>0.21225</cdr:y>
    </cdr:from>
    <cdr:to>
      <cdr:x>0.54646</cdr:x>
      <cdr:y>0.29576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066D3D9-A267-52DC-CCF9-382E583CD2E4}"/>
            </a:ext>
          </a:extLst>
        </cdr:cNvPr>
        <cdr:cNvSpPr txBox="1"/>
      </cdr:nvSpPr>
      <cdr:spPr>
        <a:xfrm xmlns:a="http://schemas.openxmlformats.org/drawingml/2006/main">
          <a:off x="2936875" y="774700"/>
          <a:ext cx="558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N=56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0.44461</cdr:x>
      <cdr:y>0.22869</cdr:y>
    </cdr:from>
    <cdr:to>
      <cdr:x>0.53481</cdr:x>
      <cdr:y>0.31946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6C07314-9B9E-6CD5-8978-EF748B74F766}"/>
            </a:ext>
          </a:extLst>
        </cdr:cNvPr>
        <cdr:cNvSpPr txBox="1"/>
      </cdr:nvSpPr>
      <cdr:spPr>
        <a:xfrm xmlns:a="http://schemas.openxmlformats.org/drawingml/2006/main">
          <a:off x="2642585" y="731906"/>
          <a:ext cx="536100" cy="290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N=56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0.4591</cdr:x>
      <cdr:y>0.21225</cdr:y>
    </cdr:from>
    <cdr:to>
      <cdr:x>0.54646</cdr:x>
      <cdr:y>0.29576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066D3D9-A267-52DC-CCF9-382E583CD2E4}"/>
            </a:ext>
          </a:extLst>
        </cdr:cNvPr>
        <cdr:cNvSpPr txBox="1"/>
      </cdr:nvSpPr>
      <cdr:spPr>
        <a:xfrm xmlns:a="http://schemas.openxmlformats.org/drawingml/2006/main">
          <a:off x="2936875" y="774700"/>
          <a:ext cx="558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N=19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0.45875</cdr:x>
      <cdr:y>0.34542</cdr:y>
    </cdr:from>
    <cdr:to>
      <cdr:x>0.56063</cdr:x>
      <cdr:y>0.4291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9FE87B2-D98F-EE12-CF56-BB9B8DFC8959}"/>
            </a:ext>
          </a:extLst>
        </cdr:cNvPr>
        <cdr:cNvSpPr txBox="1"/>
      </cdr:nvSpPr>
      <cdr:spPr>
        <a:xfrm xmlns:a="http://schemas.openxmlformats.org/drawingml/2006/main">
          <a:off x="2518634" y="1105494"/>
          <a:ext cx="559342" cy="267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N=19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0.4591</cdr:x>
      <cdr:y>0.25429</cdr:y>
    </cdr:from>
    <cdr:to>
      <cdr:x>0.54646</cdr:x>
      <cdr:y>0.3378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066D3D9-A267-52DC-CCF9-382E583CD2E4}"/>
            </a:ext>
          </a:extLst>
        </cdr:cNvPr>
        <cdr:cNvSpPr txBox="1"/>
      </cdr:nvSpPr>
      <cdr:spPr>
        <a:xfrm xmlns:a="http://schemas.openxmlformats.org/drawingml/2006/main">
          <a:off x="2518806" y="697574"/>
          <a:ext cx="479292" cy="229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N=</a:t>
          </a:r>
          <a:r>
            <a:rPr lang="en-US" dirty="0"/>
            <a:t>49</a:t>
          </a:r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0.46803</cdr:x>
      <cdr:y>0.34376</cdr:y>
    </cdr:from>
    <cdr:to>
      <cdr:x>0.55533</cdr:x>
      <cdr:y>0.42727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0757F9-A4EF-5C55-63E9-E2D74F1C58C6}"/>
            </a:ext>
          </a:extLst>
        </cdr:cNvPr>
        <cdr:cNvSpPr txBox="1"/>
      </cdr:nvSpPr>
      <cdr:spPr>
        <a:xfrm xmlns:a="http://schemas.openxmlformats.org/drawingml/2006/main">
          <a:off x="2569606" y="1100164"/>
          <a:ext cx="479292" cy="267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N=</a:t>
          </a:r>
          <a:r>
            <a:rPr lang="en-US" dirty="0"/>
            <a:t>49</a:t>
          </a:r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F8E4-78F4-BD76-62A6-606C28CBE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58B14-E9D9-B32D-1401-414B6463F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EAFB1-CD6A-9DC7-FC57-6803230E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5C2C-E717-5E07-278F-2F0506B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EA262-A8DB-0958-B28E-853A0772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17D6-83BF-1B07-C008-3B80E64B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34F5D-350D-09E3-4B67-39ED7C1B8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FD2C-CC86-BC23-2091-EF0582FD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C2BC-C757-E8C7-5841-BB544BE3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5FFD-4F9A-A359-CF8F-76681222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8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95DFE4-C787-54A9-2602-B597BA233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ED388-DAAC-54C4-8C82-48C7B91CC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F9DB8-833F-7C1F-C5D5-E9FF6F11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9BDA9-FA94-8549-5344-F2132068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8618E-C846-DCD4-C448-22D64DC8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6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AFAD-8C08-99FD-714A-FEAAABEB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AFF33-3EA0-D6C9-864A-C23563604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83F1-8CFB-4612-1F10-62E12A7E3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732CC-00CE-395C-71FE-9972218F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86A04-0EC7-8296-404F-66D8C115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C742-719B-AB58-E20D-05950678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58EC8-9673-318F-F203-066390EB0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87416-A813-4C3B-A53E-1DB922B5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4C5A-39AB-FEBF-CDB8-B7FFC8F5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5D10-46EB-3326-CB23-811E38F6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623D-1769-7B4E-1D76-58A98CF4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C545-1578-3AA2-C773-8D3DE2CD1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C406C-1196-54EB-5BA1-B090F4AF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A81B9-E4F8-6A39-C721-6E2B043A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2228A-1851-F3FC-ECC2-D9ACDC84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BF82-DC80-BC4F-2534-1C9F6623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8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C4DD-F75B-3BD2-7DD9-15B8A596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5352-8D56-D5AD-34C9-B205FBE4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921F1-E9C3-43B5-903E-9C5AAF4F4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62591-381D-BB9A-20BF-F212AB6F6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3E6D4-CF67-9984-366E-03BFABC14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7FAFD-C672-E34E-AD23-AA13B04A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9249B-4A14-ED1E-926E-D6C0BD92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0B989-EE84-48A7-839C-6F539D28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4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D55B-23A0-52E7-1C0D-5A04396D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094E8-6E7F-AAAC-EDCF-1E43EAD1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F36B2-AFC0-056B-9F88-BAFFE3EE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32F25-0C6B-6AFB-B94C-57978600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4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268E9-CCB2-A55A-6773-8993A574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783F6-B9EF-44F7-7E0D-8C957A0D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1933A-E30D-14C8-EB14-9AD84C6A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4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3292-23A3-BF7A-4BA2-95F431D0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3C7AB-B56A-620C-4348-BC407E4BD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991D2-D035-2B3E-BB42-6D0DE0750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8882E-C823-AD42-1BA8-CB0C1FC7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06160-876A-4C2A-8CA1-52A6568A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A106F-96E9-A297-14E5-BFAAEF98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6357-8D6B-14E6-A284-5FDF41B6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20D53-F034-7912-DA84-9FDEAD048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C644A-A1FA-6B6A-F9E0-964959DCE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E4E4D-F7CB-563B-B73B-8098EB5E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A3D20-295E-56B8-519B-7DF2B038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3AC24-8CF8-4E57-557C-98E3A40D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0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51913-D936-C621-CE2A-28E0C127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7D742-9EAE-96B5-269C-CEA8EEE1D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6095A-CD1F-2BCC-F23C-7817614FD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BB497-ABD6-4573-A53E-9D3CE7755EE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1ED3C-1C3F-E1A7-D7B5-61DB9FD8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D63CC-67D3-3672-2D8D-5A5ADE55C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A4B9-3DBB-4083-9398-C853E961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8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0CCFE-E4C9-7C6F-C7BE-4F4BCC747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en-US" sz="6600"/>
              <a:t>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893F1-A942-8B05-89D0-360BCDABA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946" y="4501442"/>
            <a:ext cx="9144000" cy="1182135"/>
          </a:xfrm>
        </p:spPr>
        <p:txBody>
          <a:bodyPr anchor="ctr">
            <a:normAutofit/>
          </a:bodyPr>
          <a:lstStyle/>
          <a:p>
            <a:r>
              <a:rPr lang="en-US" sz="2800" dirty="0"/>
              <a:t>Section Observation Update</a:t>
            </a:r>
          </a:p>
          <a:p>
            <a:r>
              <a:rPr lang="en-US" sz="2800" dirty="0"/>
              <a:t>Riser’s meeting | April 17, 2023</a:t>
            </a:r>
          </a:p>
        </p:txBody>
      </p:sp>
    </p:spTree>
    <p:extLst>
      <p:ext uri="{BB962C8B-B14F-4D97-AF65-F5344CB8AC3E}">
        <p14:creationId xmlns:p14="http://schemas.microsoft.com/office/powerpoint/2010/main" val="107580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C828-BA28-5499-8993-15BE1935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9519" cy="2122702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Conditions and Attractiveness of Structures throughout Ovid sections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1ABF13-41C8-D577-9576-E6EF06DCB93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884906" y="202772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7FF3500-1E6C-19E4-D6B8-A7AA37B2753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1816331"/>
              </p:ext>
            </p:extLst>
          </p:nvPr>
        </p:nvGraphicFramePr>
        <p:xfrm>
          <a:off x="5884906" y="3657600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03B308-3124-C911-6D1A-2FB4DA258FAA}"/>
              </a:ext>
            </a:extLst>
          </p:cNvPr>
          <p:cNvSpPr txBox="1"/>
          <p:nvPr/>
        </p:nvSpPr>
        <p:spPr>
          <a:xfrm>
            <a:off x="1013254" y="2809103"/>
            <a:ext cx="3822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41% of structures throughout downtown Ovid are in good condition and need no maintenance or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43% of structures need minor repairs only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9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B085-6261-6289-5A7D-9E1079FB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Lodi</a:t>
            </a:r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0903BCE6-506B-E5E2-994C-DFCB32CF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24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87431-87D5-966E-6191-BEAE7EE8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Treemap chart&#10;&#10;Description automatically generated">
            <a:extLst>
              <a:ext uri="{FF2B5EF4-FFF2-40B4-BE49-F238E27FC236}">
                <a16:creationId xmlns:a16="http://schemas.microsoft.com/office/drawing/2014/main" id="{1D39FDBD-7529-78F6-FBDD-8965B94AF0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8" y="-43829"/>
            <a:ext cx="5389600" cy="6974777"/>
          </a:xfrm>
        </p:spPr>
      </p:pic>
      <p:pic>
        <p:nvPicPr>
          <p:cNvPr id="10" name="Content Placeholder 9" descr="Treemap chart&#10;&#10;Description automatically generated with medium confidence">
            <a:extLst>
              <a:ext uri="{FF2B5EF4-FFF2-40B4-BE49-F238E27FC236}">
                <a16:creationId xmlns:a16="http://schemas.microsoft.com/office/drawing/2014/main" id="{309D34E9-1D4C-9D82-BA57-A6E01923C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4" y="-67188"/>
            <a:ext cx="5418666" cy="7012392"/>
          </a:xfrm>
        </p:spPr>
      </p:pic>
    </p:spTree>
    <p:extLst>
      <p:ext uri="{BB962C8B-B14F-4D97-AF65-F5344CB8AC3E}">
        <p14:creationId xmlns:p14="http://schemas.microsoft.com/office/powerpoint/2010/main" val="2335518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45714-8FDE-4591-1E3A-D033288C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4A09-4AEA-9B8A-38AE-C5C55C121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4102"/>
            <a:ext cx="3460366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Along every section observed Lodi has:</a:t>
            </a:r>
          </a:p>
          <a:p>
            <a:r>
              <a:rPr lang="en-US" sz="2000" dirty="0"/>
              <a:t>Sidewalks</a:t>
            </a:r>
          </a:p>
          <a:p>
            <a:r>
              <a:rPr lang="en-US" sz="2000" dirty="0"/>
              <a:t>Street lighting</a:t>
            </a:r>
          </a:p>
          <a:p>
            <a:r>
              <a:rPr lang="en-US" sz="2000" dirty="0"/>
              <a:t>Well-marked crosswalks at appropriate corners</a:t>
            </a:r>
          </a:p>
          <a:p>
            <a:r>
              <a:rPr lang="en-US" sz="2000" dirty="0"/>
              <a:t>Handicapped access at appropriate corners</a:t>
            </a:r>
          </a:p>
          <a:p>
            <a:r>
              <a:rPr lang="en-US" sz="2000" dirty="0"/>
              <a:t>Parking signage along the street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Content Placeholder 20">
            <a:extLst>
              <a:ext uri="{FF2B5EF4-FFF2-40B4-BE49-F238E27FC236}">
                <a16:creationId xmlns:a16="http://schemas.microsoft.com/office/drawing/2014/main" id="{A5C25534-53B0-5AF1-3E9B-78F84EF53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r="13108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028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Condition of Infrastructure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12" y="498698"/>
            <a:ext cx="4940808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Increase in the number of sections with “well maintained” sidewalks &amp; “well maintained” curbs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 descr="Road with solid fill">
            <a:extLst>
              <a:ext uri="{FF2B5EF4-FFF2-40B4-BE49-F238E27FC236}">
                <a16:creationId xmlns:a16="http://schemas.microsoft.com/office/drawing/2014/main" id="{01203BC1-394A-5314-0D89-AE393A39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706" y="2091095"/>
            <a:ext cx="4206240" cy="4206240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373139"/>
              </p:ext>
            </p:extLst>
          </p:nvPr>
        </p:nvGraphicFramePr>
        <p:xfrm>
          <a:off x="6211408" y="2623975"/>
          <a:ext cx="5431539" cy="3130457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031611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783286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56516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878749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956516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824861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605491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Well maintained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Adequately maintained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Poorly maintained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4822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Street Surface (center to curb)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4822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39013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Sidewalk Surface 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39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39013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Curbs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39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4284" marR="55713" marT="37143" marB="371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890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Trash in the section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There is little to no trash, debris, or litter on street surfaces, sidewalks, or parcels in Lodi</a:t>
            </a:r>
          </a:p>
          <a:p>
            <a:r>
              <a:rPr lang="en-US" sz="1800"/>
              <a:t>In 2022 there is little to no graffiti in Lodi</a:t>
            </a:r>
          </a:p>
        </p:txBody>
      </p:sp>
      <p:pic>
        <p:nvPicPr>
          <p:cNvPr id="3" name="Graphic 2" descr="No Littering with solid fill">
            <a:extLst>
              <a:ext uri="{FF2B5EF4-FFF2-40B4-BE49-F238E27FC236}">
                <a16:creationId xmlns:a16="http://schemas.microsoft.com/office/drawing/2014/main" id="{0B82DD6F-2914-3688-7CD6-2CDD137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026290"/>
              </p:ext>
            </p:extLst>
          </p:nvPr>
        </p:nvGraphicFramePr>
        <p:xfrm>
          <a:off x="5562601" y="2901896"/>
          <a:ext cx="6159264" cy="3580752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2930271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809172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698114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781683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940024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</a:tblGrid>
              <a:tr h="50168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lot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Some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none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street surface and/or sidewalks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parcels and/or lots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on buildings, sidewalks, or road surfaces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91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Elements of attractiveness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In 2022, Lodi has public art that enhances the visual appeal along one section.</a:t>
            </a:r>
          </a:p>
        </p:txBody>
      </p:sp>
      <p:pic>
        <p:nvPicPr>
          <p:cNvPr id="3" name="Graphic 2" descr="Park scene with solid fill">
            <a:extLst>
              <a:ext uri="{FF2B5EF4-FFF2-40B4-BE49-F238E27FC236}">
                <a16:creationId xmlns:a16="http://schemas.microsoft.com/office/drawing/2014/main" id="{95801765-E27B-BE8D-A175-7EB29E7B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50543"/>
              </p:ext>
            </p:extLst>
          </p:nvPr>
        </p:nvGraphicFramePr>
        <p:xfrm>
          <a:off x="5723467" y="2758453"/>
          <a:ext cx="5998398" cy="3442000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293882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862725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54417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877237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1029981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980156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101950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Enhances the visual appeal 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 effect on visual appeal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Detracts from visual appeal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Trees, plants, and flowers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Signs and banners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Public Art (e.g. murals, sculptures)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12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C828-BA28-5499-8993-15BE1935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9519" cy="2122702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Conditions and Attractiveness of Structures throughout Lodi sections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B308-3124-C911-6D1A-2FB4DA258FAA}"/>
              </a:ext>
            </a:extLst>
          </p:cNvPr>
          <p:cNvSpPr txBox="1"/>
          <p:nvPr/>
        </p:nvSpPr>
        <p:spPr>
          <a:xfrm>
            <a:off x="1013254" y="2809103"/>
            <a:ext cx="3822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out of 19 structures are in good condition, while 7 out of 19 structures require a limited number of major repairs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structures either have “some visual appeal” or “little or no visual appeal”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9E595A-16C5-4166-A70D-FD2BB6516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382201"/>
              </p:ext>
            </p:extLst>
          </p:nvPr>
        </p:nvGraphicFramePr>
        <p:xfrm>
          <a:off x="6240520" y="145473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55CC91-6CF5-4069-B28A-A8FF5ADB9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503101"/>
              </p:ext>
            </p:extLst>
          </p:nvPr>
        </p:nvGraphicFramePr>
        <p:xfrm>
          <a:off x="5997113" y="3509010"/>
          <a:ext cx="549021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268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B085-6261-6289-5A7D-9E1079FB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Interlaken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0903BCE6-506B-E5E2-994C-DFCB32CF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199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0044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B59DA50-E09D-81B6-AE62-122B835B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95A2783-D5E5-F757-33EA-8A1CA4DB4E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9" y="-104775"/>
            <a:ext cx="5431932" cy="702956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341ECE0-8326-E886-C68C-401AF3543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36" y="-96309"/>
            <a:ext cx="5423465" cy="7018603"/>
          </a:xfrm>
        </p:spPr>
      </p:pic>
    </p:spTree>
    <p:extLst>
      <p:ext uri="{BB962C8B-B14F-4D97-AF65-F5344CB8AC3E}">
        <p14:creationId xmlns:p14="http://schemas.microsoft.com/office/powerpoint/2010/main" val="250847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6FFD3-A9DE-E071-598C-24DAA567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Data Collection Effort</a:t>
            </a:r>
          </a:p>
        </p:txBody>
      </p:sp>
      <p:grpSp>
        <p:nvGrpSpPr>
          <p:cNvPr id="33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B0569-84B4-C209-A248-E16F56A51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Every two years observations of the village main streets are conducted in Ovid, Lodi, and Interlaken.</a:t>
            </a:r>
          </a:p>
          <a:p>
            <a:pPr lvl="1"/>
            <a:r>
              <a:rPr lang="en-US" sz="2000" dirty="0"/>
              <a:t>4 different years of data - 2016, 2018, 2020, 2022</a:t>
            </a:r>
          </a:p>
          <a:p>
            <a:r>
              <a:rPr lang="en-US" sz="2000" dirty="0"/>
              <a:t>Systematic approach to observations</a:t>
            </a:r>
          </a:p>
          <a:p>
            <a:pPr lvl="1"/>
            <a:r>
              <a:rPr lang="en-US" sz="2000" dirty="0"/>
              <a:t>Main Street are divided into sections</a:t>
            </a:r>
          </a:p>
          <a:p>
            <a:pPr lvl="1"/>
            <a:r>
              <a:rPr lang="en-US" sz="2000" dirty="0"/>
              <a:t>3 pairs of data collectors rate each section, then average the scores</a:t>
            </a:r>
          </a:p>
          <a:p>
            <a:pPr lvl="1"/>
            <a:r>
              <a:rPr lang="en-US" sz="2000" dirty="0"/>
              <a:t>Data collectors are trained on what and how to rate their observations</a:t>
            </a:r>
          </a:p>
          <a:p>
            <a:pPr lvl="1"/>
            <a:r>
              <a:rPr lang="en-US" sz="2000" dirty="0"/>
              <a:t>Sections and parcels are both observed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D4A2D-7AE1-2CF3-D0DF-3A6C48D3A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r="-2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45714-8FDE-4591-1E3A-D033288C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4A09-4AEA-9B8A-38AE-C5C55C121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4102"/>
            <a:ext cx="3460366" cy="390858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Along every section observed in Interlaken has:</a:t>
            </a:r>
          </a:p>
          <a:p>
            <a:r>
              <a:rPr lang="en-US" sz="2000" dirty="0"/>
              <a:t>Sidewalks</a:t>
            </a:r>
          </a:p>
          <a:p>
            <a:r>
              <a:rPr lang="en-US" sz="2000" dirty="0"/>
              <a:t>Street lighting</a:t>
            </a:r>
          </a:p>
          <a:p>
            <a:r>
              <a:rPr lang="en-US" sz="2000" dirty="0"/>
              <a:t>Handicapped access at appropriate corners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5 out of 7 sections in Interlaken have:</a:t>
            </a:r>
          </a:p>
          <a:p>
            <a:r>
              <a:rPr lang="en-US" sz="2000" dirty="0"/>
              <a:t>Parking signage along the street</a:t>
            </a:r>
          </a:p>
          <a:p>
            <a:r>
              <a:rPr lang="en-US" sz="2000" dirty="0"/>
              <a:t>Well-marked crosswalks at appropriate corners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Content Placeholder 20">
            <a:extLst>
              <a:ext uri="{FF2B5EF4-FFF2-40B4-BE49-F238E27FC236}">
                <a16:creationId xmlns:a16="http://schemas.microsoft.com/office/drawing/2014/main" id="{A5C25534-53B0-5AF1-3E9B-78F84EF53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2339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538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>
                <a:latin typeface="+mj-lt"/>
                <a:ea typeface="+mj-ea"/>
                <a:cs typeface="+mj-cs"/>
              </a:rPr>
              <a:t>Condition of Infrastructure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>
                <a:latin typeface="+mn-lt"/>
                <a:ea typeface="+mn-ea"/>
                <a:cs typeface="+mn-cs"/>
              </a:rPr>
              <a:t>Increase in the number of sections with “adequately maintained” sidewalks </a:t>
            </a:r>
          </a:p>
          <a:p>
            <a:r>
              <a:rPr lang="en-US" sz="1800"/>
              <a:t>Decline in the number of sections with “adequately maintained” curbs</a:t>
            </a:r>
          </a:p>
          <a:p>
            <a:r>
              <a:rPr lang="en-US" sz="1800" kern="1200">
                <a:latin typeface="+mn-lt"/>
                <a:ea typeface="+mn-ea"/>
                <a:cs typeface="+mn-cs"/>
              </a:rPr>
              <a:t>No sections with well maintained sidewalks or </a:t>
            </a:r>
            <a:r>
              <a:rPr lang="en-US" sz="1800"/>
              <a:t>curbs</a:t>
            </a:r>
            <a:endParaRPr lang="en-US" sz="1800" kern="1200">
              <a:latin typeface="+mn-lt"/>
              <a:ea typeface="+mn-ea"/>
              <a:cs typeface="+mn-cs"/>
            </a:endParaRPr>
          </a:p>
        </p:txBody>
      </p:sp>
      <p:pic>
        <p:nvPicPr>
          <p:cNvPr id="3" name="Graphic 2" descr="Road with solid fill">
            <a:extLst>
              <a:ext uri="{FF2B5EF4-FFF2-40B4-BE49-F238E27FC236}">
                <a16:creationId xmlns:a16="http://schemas.microsoft.com/office/drawing/2014/main" id="{CA550787-1FA7-C683-FC00-EA15558C1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561870"/>
              </p:ext>
            </p:extLst>
          </p:nvPr>
        </p:nvGraphicFramePr>
        <p:xfrm>
          <a:off x="6198781" y="2811060"/>
          <a:ext cx="5523085" cy="3320539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094252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764751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28513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932108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928513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874948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64225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Well maintained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Adequately maintained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Poorly maintained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511487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Street Surface (center to curb)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511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4138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Sidewalk Surface 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41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4138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Curbs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413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8795" marR="59096" marT="39398" marB="3939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9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Trash in the section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Most sections have little or no trash, debris, or littler on the streets, sidewalks, parcels or lots</a:t>
            </a:r>
          </a:p>
        </p:txBody>
      </p:sp>
      <p:pic>
        <p:nvPicPr>
          <p:cNvPr id="3" name="Graphic 2" descr="No Littering with solid fill">
            <a:extLst>
              <a:ext uri="{FF2B5EF4-FFF2-40B4-BE49-F238E27FC236}">
                <a16:creationId xmlns:a16="http://schemas.microsoft.com/office/drawing/2014/main" id="{E05F254D-16C4-3726-3E32-5925207E8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748617"/>
              </p:ext>
            </p:extLst>
          </p:nvPr>
        </p:nvGraphicFramePr>
        <p:xfrm>
          <a:off x="5655733" y="2901896"/>
          <a:ext cx="6066131" cy="3580752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2885963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796937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687558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769863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925810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</a:tblGrid>
              <a:tr h="50168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lot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Some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none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street surface and/or sidewalks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parcels and/or lots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3691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on buildings, sidewalks, or road surfaces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369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19273" marR="89455" marT="59636" marB="5963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08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Elements of attractiveness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In 2022, fewer sections had trees, plants and flowers that enhanced the visual appeal</a:t>
            </a:r>
          </a:p>
          <a:p>
            <a:r>
              <a:rPr lang="en-US" sz="1800"/>
              <a:t>Fewer sections had signs and banners that enhance the visual appeal</a:t>
            </a:r>
          </a:p>
        </p:txBody>
      </p:sp>
      <p:pic>
        <p:nvPicPr>
          <p:cNvPr id="3" name="Graphic 2" descr="Park scene with solid fill">
            <a:extLst>
              <a:ext uri="{FF2B5EF4-FFF2-40B4-BE49-F238E27FC236}">
                <a16:creationId xmlns:a16="http://schemas.microsoft.com/office/drawing/2014/main" id="{4EAC501F-043D-5A44-5022-A988F456C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39198"/>
              </p:ext>
            </p:extLst>
          </p:nvPr>
        </p:nvGraphicFramePr>
        <p:xfrm>
          <a:off x="5816601" y="2758453"/>
          <a:ext cx="5905266" cy="3442000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273793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849331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39599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863617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1013989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964937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101950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Enhances the visual appeal 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 effect on visual appeal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Detracts from visual appeal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Trees, plants, and flowers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Signs and banners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4010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Public Art (e.g. murals, sculptures)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401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98949" marR="74212" marT="49475" marB="4947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7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C828-BA28-5499-8993-15BE1935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9519" cy="2122702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Conditions and Attractiveness of Structures throughout Interlaken sections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B308-3124-C911-6D1A-2FB4DA258FAA}"/>
              </a:ext>
            </a:extLst>
          </p:cNvPr>
          <p:cNvSpPr txBox="1"/>
          <p:nvPr/>
        </p:nvSpPr>
        <p:spPr>
          <a:xfrm>
            <a:off x="1013254" y="2809103"/>
            <a:ext cx="3822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half of structures (55%) throughout downtown Interlaken are in good condition and need no maintenance or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equal number of structures in downtown Interlaken have “lots of visual appeal” or “little or no visual appeal”</a:t>
            </a: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3B99F6-36C2-4F71-972D-B6892E54B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030510"/>
              </p:ext>
            </p:extLst>
          </p:nvPr>
        </p:nvGraphicFramePr>
        <p:xfrm>
          <a:off x="6249352" y="234624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6DE71BB-62DB-4DE4-83B0-514A0AFB9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582786"/>
              </p:ext>
            </p:extLst>
          </p:nvPr>
        </p:nvGraphicFramePr>
        <p:xfrm>
          <a:off x="6127047" y="3496808"/>
          <a:ext cx="549021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12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2944E5-4D60-213C-226B-FFF406A1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6000" dirty="0"/>
              <a:t>   Questions</a:t>
            </a:r>
          </a:p>
        </p:txBody>
      </p:sp>
      <p:pic>
        <p:nvPicPr>
          <p:cNvPr id="9" name="Graphic 8" descr="Badge Question Mark with solid fill">
            <a:extLst>
              <a:ext uri="{FF2B5EF4-FFF2-40B4-BE49-F238E27FC236}">
                <a16:creationId xmlns:a16="http://schemas.microsoft.com/office/drawing/2014/main" id="{3EA3AA63-70D9-FCD9-14D6-EE03F0F04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6250" y="3018327"/>
            <a:ext cx="2728198" cy="272819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13F3BD-2DB6-1628-2D70-6284986B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260" y="2413000"/>
            <a:ext cx="5268807" cy="3491276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Do you have similar impressions of the conditions in Ovid, Lodi, Interlaken?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Did anything stand out as important or surprising?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Who else could benefit from learning about these findings?</a:t>
            </a:r>
          </a:p>
        </p:txBody>
      </p:sp>
    </p:spTree>
    <p:extLst>
      <p:ext uri="{BB962C8B-B14F-4D97-AF65-F5344CB8AC3E}">
        <p14:creationId xmlns:p14="http://schemas.microsoft.com/office/powerpoint/2010/main" val="53411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58D60-CB82-5384-EFA2-6F20A106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en-US" sz="4800"/>
              <a:t>What do we look at?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188825B0-8FF7-4BCA-584D-0F375B67C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134376"/>
              </p:ext>
            </p:extLst>
          </p:nvPr>
        </p:nvGraphicFramePr>
        <p:xfrm>
          <a:off x="5431536" y="338667"/>
          <a:ext cx="5918184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896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B085-6261-6289-5A7D-9E1079FB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Ovid</a:t>
            </a:r>
          </a:p>
        </p:txBody>
      </p:sp>
      <p:sp>
        <p:nvSpPr>
          <p:cNvPr id="6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0903BCE6-506B-E5E2-994C-DFCB32CF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 r="2" b="52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60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A9FA-BC2B-E323-BEA0-0A9CDA8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34F6-32F4-4A55-35BC-FF2E4774FB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76447-0A9B-BA8E-2F14-E9561F89D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E3908093-CD6D-FF7E-A345-A59D02CE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7" y="-64374"/>
            <a:ext cx="5360585" cy="6939268"/>
          </a:xfrm>
          <a:prstGeom prst="rect">
            <a:avLst/>
          </a:prstGeom>
        </p:spPr>
      </p:pic>
      <p:pic>
        <p:nvPicPr>
          <p:cNvPr id="6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69964628-DCB7-3C3B-716D-8DB5E68A1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6" y="-53280"/>
            <a:ext cx="5369064" cy="69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3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45714-8FDE-4591-1E3A-D033288C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4A09-4AEA-9B8A-38AE-C5C55C121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Along every section observed Ovid has:</a:t>
            </a:r>
          </a:p>
          <a:p>
            <a:r>
              <a:rPr lang="en-US" sz="2000" dirty="0"/>
              <a:t>Sidewalks</a:t>
            </a:r>
          </a:p>
          <a:p>
            <a:r>
              <a:rPr lang="en-US" sz="2000" dirty="0"/>
              <a:t>Street lighting</a:t>
            </a:r>
          </a:p>
          <a:p>
            <a:r>
              <a:rPr lang="en-US" sz="2000" dirty="0"/>
              <a:t>Well-marked crosswalks at appropriate corners</a:t>
            </a:r>
          </a:p>
          <a:p>
            <a:r>
              <a:rPr lang="en-US" sz="2000" dirty="0"/>
              <a:t>Handicapped access at appropriate corners</a:t>
            </a:r>
          </a:p>
          <a:p>
            <a:endParaRPr lang="en-US" sz="2000" dirty="0"/>
          </a:p>
        </p:txBody>
      </p:sp>
      <p:pic>
        <p:nvPicPr>
          <p:cNvPr id="5" name="Content Placeholder 20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A5C25534-53B0-5AF1-3E9B-78F84EF53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5" r="-1" b="-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635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Condition of Infrastructure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12" y="498698"/>
            <a:ext cx="4940808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Decline in number of sections with “well maintained” sidewalks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Road with solid fill">
            <a:extLst>
              <a:ext uri="{FF2B5EF4-FFF2-40B4-BE49-F238E27FC236}">
                <a16:creationId xmlns:a16="http://schemas.microsoft.com/office/drawing/2014/main" id="{C9E8485A-8D7D-3E77-1465-FE8FA8DE3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706" y="2091095"/>
            <a:ext cx="4206240" cy="4206240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868961"/>
              </p:ext>
            </p:extLst>
          </p:nvPr>
        </p:nvGraphicFramePr>
        <p:xfrm>
          <a:off x="6211408" y="2656542"/>
          <a:ext cx="5431538" cy="3264996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114411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773849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34318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862280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934318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812362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5884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Well maintained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Adequately maintained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Poorly maintained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46047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Street Surface (center to curb)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4604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3889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Sidewalk Surface 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388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3889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Curbs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388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6394" marR="72296" marT="48197" marB="4819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20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Trash in the section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700"/>
              <a:t>In 2022, there were two sections that had “some” trash, debris or litter on the street surface or sidewalk, and seven that reported “little or none”</a:t>
            </a:r>
          </a:p>
          <a:p>
            <a:r>
              <a:rPr lang="en-US" sz="1700"/>
              <a:t>Eight out of the nine sections did not have a trash receptacle and the one trash receptacle was rated “adequately maintained”</a:t>
            </a:r>
          </a:p>
        </p:txBody>
      </p:sp>
      <p:pic>
        <p:nvPicPr>
          <p:cNvPr id="3" name="Graphic 2" descr="No Littering with solid fill">
            <a:extLst>
              <a:ext uri="{FF2B5EF4-FFF2-40B4-BE49-F238E27FC236}">
                <a16:creationId xmlns:a16="http://schemas.microsoft.com/office/drawing/2014/main" id="{19D312D0-DBA7-A013-0F60-8D9708B43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992382"/>
              </p:ext>
            </p:extLst>
          </p:nvPr>
        </p:nvGraphicFramePr>
        <p:xfrm>
          <a:off x="5808133" y="2729397"/>
          <a:ext cx="5439411" cy="3747252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685609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949058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811590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908327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1084827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</a:tblGrid>
              <a:tr h="535205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lot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Some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none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55539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street surface and/or sidewalks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555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4594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Trash, debris, or litter on parcels and/or lots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459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4594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on buildings, sidewalks, or road surfaces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459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127241" marR="95431" marT="63621" marB="6362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67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6E971-520C-174A-7AF5-CC1A5D77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n-US" sz="3200"/>
              <a:t>Elements of attractiveness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ED63BC-C615-1D29-47EF-D06F24C4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More sections have trees, plants, and flowers and signs and banners that enhance the visual appeal of the section</a:t>
            </a:r>
          </a:p>
        </p:txBody>
      </p:sp>
      <p:pic>
        <p:nvPicPr>
          <p:cNvPr id="3" name="Graphic 2" descr="Park scene with solid fill">
            <a:extLst>
              <a:ext uri="{FF2B5EF4-FFF2-40B4-BE49-F238E27FC236}">
                <a16:creationId xmlns:a16="http://schemas.microsoft.com/office/drawing/2014/main" id="{54329419-03FE-F334-E416-4B3D3891C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1460223-88E4-7C51-54C5-A465C3C54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365973"/>
              </p:ext>
            </p:extLst>
          </p:nvPr>
        </p:nvGraphicFramePr>
        <p:xfrm>
          <a:off x="5630333" y="2751987"/>
          <a:ext cx="6091534" cy="3552232"/>
        </p:xfrm>
        <a:graphic>
          <a:graphicData uri="http://schemas.openxmlformats.org/drawingml/2006/table">
            <a:tbl>
              <a:tblPr firstRow="1" bandRow="1">
                <a:noFill/>
                <a:tableStyleId>{D27102A9-8310-4765-A935-A1911B00CA55}</a:tableStyleId>
              </a:tblPr>
              <a:tblGrid>
                <a:gridCol w="1270081">
                  <a:extLst>
                    <a:ext uri="{9D8B030D-6E8A-4147-A177-3AD203B41FA5}">
                      <a16:colId xmlns:a16="http://schemas.microsoft.com/office/drawing/2014/main" val="1170803542"/>
                    </a:ext>
                  </a:extLst>
                </a:gridCol>
                <a:gridCol w="820753">
                  <a:extLst>
                    <a:ext uri="{9D8B030D-6E8A-4147-A177-3AD203B41FA5}">
                      <a16:colId xmlns:a16="http://schemas.microsoft.com/office/drawing/2014/main" val="2952704710"/>
                    </a:ext>
                  </a:extLst>
                </a:gridCol>
                <a:gridCol w="981171">
                  <a:extLst>
                    <a:ext uri="{9D8B030D-6E8A-4147-A177-3AD203B41FA5}">
                      <a16:colId xmlns:a16="http://schemas.microsoft.com/office/drawing/2014/main" val="3561935386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752745615"/>
                    </a:ext>
                  </a:extLst>
                </a:gridCol>
                <a:gridCol w="1074050">
                  <a:extLst>
                    <a:ext uri="{9D8B030D-6E8A-4147-A177-3AD203B41FA5}">
                      <a16:colId xmlns:a16="http://schemas.microsoft.com/office/drawing/2014/main" val="3404242312"/>
                    </a:ext>
                  </a:extLst>
                </a:gridCol>
                <a:gridCol w="1007630">
                  <a:extLst>
                    <a:ext uri="{9D8B030D-6E8A-4147-A177-3AD203B41FA5}">
                      <a16:colId xmlns:a16="http://schemas.microsoft.com/office/drawing/2014/main" val="1788685843"/>
                    </a:ext>
                  </a:extLst>
                </a:gridCol>
              </a:tblGrid>
              <a:tr h="8648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Characteristic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Year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Enhances the visual appeal 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Little or no effect on visual appeal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Detracts from visual appeal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applicable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43541"/>
                  </a:ext>
                </a:extLst>
              </a:tr>
              <a:tr h="4042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Trees, plants, and flowers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085859"/>
                  </a:ext>
                </a:extLst>
              </a:tr>
              <a:tr h="404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297739"/>
                  </a:ext>
                </a:extLst>
              </a:tr>
              <a:tr h="4042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Signs and banners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927808"/>
                  </a:ext>
                </a:extLst>
              </a:tr>
              <a:tr h="404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15009"/>
                  </a:ext>
                </a:extLst>
              </a:tr>
              <a:tr h="4785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Public Art (e.g. murals, sculptures)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2016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72399"/>
                  </a:ext>
                </a:extLst>
              </a:tr>
              <a:tr h="478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100167" marR="75126" marT="50084" marB="500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35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882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4281</TotalTime>
  <Words>1314</Words>
  <Application>Microsoft Office PowerPoint</Application>
  <PresentationFormat>Widescreen</PresentationFormat>
  <Paragraphs>436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STEPS</vt:lpstr>
      <vt:lpstr>Data Collection Effort</vt:lpstr>
      <vt:lpstr>What do we look at?</vt:lpstr>
      <vt:lpstr>Ovid</vt:lpstr>
      <vt:lpstr>PowerPoint Presentation</vt:lpstr>
      <vt:lpstr>Infrastructure</vt:lpstr>
      <vt:lpstr>Condition of Infrastructure</vt:lpstr>
      <vt:lpstr>Trash in the section</vt:lpstr>
      <vt:lpstr>Elements of attractiveness</vt:lpstr>
      <vt:lpstr>Conditions and Attractiveness of Structures throughout Ovid sections</vt:lpstr>
      <vt:lpstr>Lodi</vt:lpstr>
      <vt:lpstr>PowerPoint Presentation</vt:lpstr>
      <vt:lpstr>Infrastructure</vt:lpstr>
      <vt:lpstr>Condition of Infrastructure</vt:lpstr>
      <vt:lpstr>Trash in the section</vt:lpstr>
      <vt:lpstr>Elements of attractiveness</vt:lpstr>
      <vt:lpstr>Conditions and Attractiveness of Structures throughout Lodi sections</vt:lpstr>
      <vt:lpstr>Interlaken</vt:lpstr>
      <vt:lpstr>PowerPoint Presentation</vt:lpstr>
      <vt:lpstr>Infrastructure</vt:lpstr>
      <vt:lpstr>Condition of Infrastructure</vt:lpstr>
      <vt:lpstr>Trash in the section</vt:lpstr>
      <vt:lpstr>Elements of attractiveness</vt:lpstr>
      <vt:lpstr>Conditions and Attractiveness of Structures throughout Interlaken sections</vt:lpstr>
      <vt:lpstr>  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</dc:title>
  <dc:creator>Alys Mann</dc:creator>
  <cp:lastModifiedBy>Alys Mann</cp:lastModifiedBy>
  <cp:revision>14</cp:revision>
  <dcterms:created xsi:type="dcterms:W3CDTF">2023-04-14T15:30:59Z</dcterms:created>
  <dcterms:modified xsi:type="dcterms:W3CDTF">2023-04-17T15:53:08Z</dcterms:modified>
</cp:coreProperties>
</file>